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1" r:id="rId3"/>
    <p:sldMasterId id="2147483652" r:id="rId4"/>
  </p:sldMasterIdLst>
  <p:notesMasterIdLst>
    <p:notesMasterId r:id="rId19"/>
  </p:notesMasterIdLst>
  <p:sldIdLst>
    <p:sldId id="256" r:id="rId5"/>
    <p:sldId id="260" r:id="rId6"/>
    <p:sldId id="267" r:id="rId7"/>
    <p:sldId id="275" r:id="rId8"/>
    <p:sldId id="276" r:id="rId9"/>
    <p:sldId id="266" r:id="rId10"/>
    <p:sldId id="268" r:id="rId11"/>
    <p:sldId id="269" r:id="rId12"/>
    <p:sldId id="270" r:id="rId13"/>
    <p:sldId id="271" r:id="rId14"/>
    <p:sldId id="272" r:id="rId15"/>
    <p:sldId id="277" r:id="rId16"/>
    <p:sldId id="274" r:id="rId17"/>
    <p:sldId id="273" r:id="rId1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folHlink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folHlink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folHlink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folHlink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folHlink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3300"/>
    <a:srgbClr val="FFFFFF"/>
    <a:srgbClr val="CC0000"/>
    <a:srgbClr val="0B1A45"/>
    <a:srgbClr val="B6C7CA"/>
    <a:srgbClr val="969696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 varScale="1">
        <p:scale>
          <a:sx n="65" d="100"/>
          <a:sy n="65" d="100"/>
        </p:scale>
        <p:origin x="-6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pitsi\Documents\&#963;&#967;&#959;&#955;&#951;\&#946;&#953;&#959;&#955;&#959;&#947;&#953;&#954;&#959;\excell%20ELISA%20PAI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pitsi\Documents\&#963;&#967;&#959;&#955;&#951;\&#946;&#953;&#959;&#955;&#959;&#947;&#953;&#954;&#959;\excell%20ELISA%20PAI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pitsi\Documents\&#963;&#967;&#959;&#955;&#951;\&#946;&#953;&#959;&#955;&#959;&#947;&#953;&#954;&#959;\excell%20ELISA%20PAI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pitsi\Documents\&#963;&#967;&#959;&#955;&#951;\&#946;&#953;&#959;&#955;&#959;&#947;&#953;&#954;&#959;\excell%20ELISA%20PAI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pitsi\Documents\&#963;&#967;&#959;&#955;&#951;\&#946;&#953;&#959;&#955;&#959;&#947;&#953;&#954;&#959;\excell%20ELISA%20PAI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Νάντερ</a:t>
            </a:r>
            <a:endParaRPr lang="en-GB"/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9021933231701832"/>
          <c:y val="0.19131077292832591"/>
          <c:w val="0.75441534311756786"/>
          <c:h val="0.60150903410855605"/>
        </c:manualLayout>
      </c:layout>
      <c:scatterChart>
        <c:scatterStyle val="lineMarker"/>
        <c:ser>
          <c:idx val="0"/>
          <c:order val="0"/>
          <c:tx>
            <c:v>Νάντερ</c:v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Φύλλο1!$B$24:$B$31</c:f>
              <c:numCache>
                <c:formatCode>General</c:formatCode>
                <c:ptCount val="8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  <c:pt idx="6">
                  <c:v>0.62500000000000044</c:v>
                </c:pt>
                <c:pt idx="7">
                  <c:v>0</c:v>
                </c:pt>
              </c:numCache>
            </c:numRef>
          </c:xVal>
          <c:yVal>
            <c:numRef>
              <c:f>Φύλλο1!$C$24:$C$31</c:f>
              <c:numCache>
                <c:formatCode>General</c:formatCode>
                <c:ptCount val="8"/>
                <c:pt idx="0">
                  <c:v>23099</c:v>
                </c:pt>
                <c:pt idx="1">
                  <c:v>20175.5</c:v>
                </c:pt>
                <c:pt idx="2">
                  <c:v>17595</c:v>
                </c:pt>
                <c:pt idx="3">
                  <c:v>13985</c:v>
                </c:pt>
                <c:pt idx="4">
                  <c:v>10755</c:v>
                </c:pt>
                <c:pt idx="5">
                  <c:v>5975.5</c:v>
                </c:pt>
                <c:pt idx="6">
                  <c:v>4078.5</c:v>
                </c:pt>
                <c:pt idx="7">
                  <c:v>261.5</c:v>
                </c:pt>
              </c:numCache>
            </c:numRef>
          </c:yVal>
        </c:ser>
        <c:ser>
          <c:idx val="1"/>
          <c:order val="1"/>
          <c:tx>
            <c:v>Μ.Ο.</c:v>
          </c:tx>
          <c:spPr>
            <a:ln w="22225" cap="rnd">
              <a:solidFill>
                <a:srgbClr val="FF3300"/>
              </a:solidFill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Φύλλο1!$B$24:$B$31</c:f>
              <c:numCache>
                <c:formatCode>General</c:formatCode>
                <c:ptCount val="8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  <c:pt idx="6">
                  <c:v>0.62500000000000044</c:v>
                </c:pt>
                <c:pt idx="7">
                  <c:v>0</c:v>
                </c:pt>
              </c:numCache>
            </c:numRef>
          </c:xVal>
          <c:yVal>
            <c:numRef>
              <c:f>Φύλλο1!$E$24:$E$31</c:f>
              <c:numCache>
                <c:formatCode>General</c:formatCode>
                <c:ptCount val="8"/>
                <c:pt idx="0">
                  <c:v>23313.875</c:v>
                </c:pt>
                <c:pt idx="1">
                  <c:v>20971.875</c:v>
                </c:pt>
                <c:pt idx="2">
                  <c:v>18132.875</c:v>
                </c:pt>
                <c:pt idx="3">
                  <c:v>14133.874999999991</c:v>
                </c:pt>
                <c:pt idx="4">
                  <c:v>10491</c:v>
                </c:pt>
                <c:pt idx="5">
                  <c:v>5741.75</c:v>
                </c:pt>
                <c:pt idx="6">
                  <c:v>3854.25</c:v>
                </c:pt>
                <c:pt idx="7">
                  <c:v>259.5</c:v>
                </c:pt>
              </c:numCache>
            </c:numRef>
          </c:yVal>
        </c:ser>
        <c:axId val="55989760"/>
        <c:axId val="56004608"/>
      </c:scatterChart>
      <c:valAx>
        <c:axId val="55989760"/>
        <c:scaling>
          <c:orientation val="minMax"/>
          <c:max val="40"/>
        </c:scaling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συγκέντρωση ( </a:t>
                </a:r>
                <a:r>
                  <a:rPr lang="en-GB"/>
                  <a:t>ng/ml)</a:t>
                </a:r>
                <a:endParaRPr lang="el-GR"/>
              </a:p>
            </c:rich>
          </c:tx>
          <c:layout>
            <c:manualLayout>
              <c:xMode val="edge"/>
              <c:yMode val="edge"/>
              <c:x val="0.38431287249314877"/>
              <c:y val="0.89122431124680879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6004608"/>
        <c:crosses val="autoZero"/>
        <c:crossBetween val="midCat"/>
      </c:valAx>
      <c:valAx>
        <c:axId val="5600460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MFI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59897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937096764671871"/>
          <c:y val="0.11861837663964059"/>
          <c:w val="0.38172160046382481"/>
          <c:h val="7.1656552485079475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</c:chart>
  <c:spPr>
    <a:solidFill>
      <a:schemeClr val="bg2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Αγγελική Δ.</a:t>
            </a:r>
            <a:endParaRPr lang="en-GB"/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8834699371018532"/>
          <c:y val="0.19423708979052792"/>
          <c:w val="0.74074077999339416"/>
          <c:h val="0.6013794787279495"/>
        </c:manualLayout>
      </c:layout>
      <c:scatterChart>
        <c:scatterStyle val="lineMarker"/>
        <c:ser>
          <c:idx val="0"/>
          <c:order val="0"/>
          <c:tx>
            <c:v>Δ.Αγγελική</c:v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Φύλλο1!$B$24:$B$31</c:f>
              <c:numCache>
                <c:formatCode>General</c:formatCode>
                <c:ptCount val="8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  <c:pt idx="6">
                  <c:v>0.62500000000000044</c:v>
                </c:pt>
                <c:pt idx="7">
                  <c:v>0</c:v>
                </c:pt>
              </c:numCache>
            </c:numRef>
          </c:xVal>
          <c:yVal>
            <c:numRef>
              <c:f>Φύλλο1!$B$33:$B$40</c:f>
              <c:numCache>
                <c:formatCode>General</c:formatCode>
                <c:ptCount val="8"/>
                <c:pt idx="0">
                  <c:v>23359</c:v>
                </c:pt>
                <c:pt idx="1">
                  <c:v>22655.5</c:v>
                </c:pt>
                <c:pt idx="2">
                  <c:v>19740</c:v>
                </c:pt>
                <c:pt idx="3">
                  <c:v>15833.5</c:v>
                </c:pt>
                <c:pt idx="4">
                  <c:v>11662</c:v>
                </c:pt>
                <c:pt idx="5">
                  <c:v>6126</c:v>
                </c:pt>
                <c:pt idx="6">
                  <c:v>4377.5</c:v>
                </c:pt>
                <c:pt idx="7">
                  <c:v>275</c:v>
                </c:pt>
              </c:numCache>
            </c:numRef>
          </c:yVal>
        </c:ser>
        <c:ser>
          <c:idx val="1"/>
          <c:order val="1"/>
          <c:tx>
            <c:v>Μ.Ο.</c:v>
          </c:tx>
          <c:spPr>
            <a:ln w="22225" cap="rnd">
              <a:solidFill>
                <a:srgbClr val="FF3300"/>
              </a:solidFill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Φύλλο1!$B$24:$B$31</c:f>
              <c:numCache>
                <c:formatCode>General</c:formatCode>
                <c:ptCount val="8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  <c:pt idx="6">
                  <c:v>0.62500000000000044</c:v>
                </c:pt>
                <c:pt idx="7">
                  <c:v>0</c:v>
                </c:pt>
              </c:numCache>
            </c:numRef>
          </c:xVal>
          <c:yVal>
            <c:numRef>
              <c:f>Φύλλο1!$E$24:$E$31</c:f>
              <c:numCache>
                <c:formatCode>General</c:formatCode>
                <c:ptCount val="8"/>
                <c:pt idx="0">
                  <c:v>23313.875</c:v>
                </c:pt>
                <c:pt idx="1">
                  <c:v>20971.875</c:v>
                </c:pt>
                <c:pt idx="2">
                  <c:v>18132.875</c:v>
                </c:pt>
                <c:pt idx="3">
                  <c:v>14133.874999999991</c:v>
                </c:pt>
                <c:pt idx="4">
                  <c:v>10491</c:v>
                </c:pt>
                <c:pt idx="5">
                  <c:v>5741.75</c:v>
                </c:pt>
                <c:pt idx="6">
                  <c:v>3854.25</c:v>
                </c:pt>
                <c:pt idx="7">
                  <c:v>259.5</c:v>
                </c:pt>
              </c:numCache>
            </c:numRef>
          </c:yVal>
        </c:ser>
        <c:axId val="56033664"/>
        <c:axId val="56035968"/>
      </c:scatterChart>
      <c:valAx>
        <c:axId val="56033664"/>
        <c:scaling>
          <c:orientation val="minMax"/>
          <c:max val="40"/>
        </c:scaling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συγκέντρωση (</a:t>
                </a:r>
                <a:r>
                  <a:rPr lang="en-GB"/>
                  <a:t>ng/ml)</a:t>
                </a:r>
              </a:p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6035968"/>
        <c:crosses val="autoZero"/>
        <c:crossBetween val="midCat"/>
      </c:valAx>
      <c:valAx>
        <c:axId val="5603596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MFI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60336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7728161857005734"/>
          <c:y val="0.1278984235250849"/>
          <c:w val="0.43543213140627746"/>
          <c:h val="7.165655248507944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</c:chart>
  <c:spPr>
    <a:solidFill>
      <a:schemeClr val="bg2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Αγγελική Γ.</a:t>
            </a:r>
            <a:endParaRPr lang="en-GB"/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9242891388108679"/>
          <c:y val="0.17850888204191881"/>
          <c:w val="0.74118211994984617"/>
          <c:h val="0.62695766290083355"/>
        </c:manualLayout>
      </c:layout>
      <c:scatterChart>
        <c:scatterStyle val="lineMarker"/>
        <c:ser>
          <c:idx val="0"/>
          <c:order val="0"/>
          <c:tx>
            <c:v>Γ.Αγγελική</c:v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Φύλλο1!$B$24:$B$31</c:f>
              <c:numCache>
                <c:formatCode>General</c:formatCode>
                <c:ptCount val="8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  <c:pt idx="6">
                  <c:v>0.62500000000000044</c:v>
                </c:pt>
                <c:pt idx="7">
                  <c:v>0</c:v>
                </c:pt>
              </c:numCache>
            </c:numRef>
          </c:xVal>
          <c:yVal>
            <c:numRef>
              <c:f>Φύλλο1!$B$42:$B$49</c:f>
              <c:numCache>
                <c:formatCode>General</c:formatCode>
                <c:ptCount val="8"/>
                <c:pt idx="0">
                  <c:v>23798</c:v>
                </c:pt>
                <c:pt idx="1">
                  <c:v>21967.5</c:v>
                </c:pt>
                <c:pt idx="2">
                  <c:v>18437</c:v>
                </c:pt>
                <c:pt idx="3">
                  <c:v>12974.5</c:v>
                </c:pt>
                <c:pt idx="4">
                  <c:v>10198</c:v>
                </c:pt>
                <c:pt idx="5">
                  <c:v>6283.5</c:v>
                </c:pt>
                <c:pt idx="6">
                  <c:v>3982.5</c:v>
                </c:pt>
                <c:pt idx="7">
                  <c:v>256.5</c:v>
                </c:pt>
              </c:numCache>
            </c:numRef>
          </c:yVal>
        </c:ser>
        <c:ser>
          <c:idx val="1"/>
          <c:order val="1"/>
          <c:tx>
            <c:v>Μ.Ο.</c:v>
          </c:tx>
          <c:spPr>
            <a:ln w="22225" cap="rnd">
              <a:solidFill>
                <a:srgbClr val="FF3300"/>
              </a:solidFill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Φύλλο1!$B$24:$B$31</c:f>
              <c:numCache>
                <c:formatCode>General</c:formatCode>
                <c:ptCount val="8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  <c:pt idx="6">
                  <c:v>0.62500000000000044</c:v>
                </c:pt>
                <c:pt idx="7">
                  <c:v>0</c:v>
                </c:pt>
              </c:numCache>
            </c:numRef>
          </c:xVal>
          <c:yVal>
            <c:numRef>
              <c:f>Φύλλο1!$E$24:$E$31</c:f>
              <c:numCache>
                <c:formatCode>General</c:formatCode>
                <c:ptCount val="8"/>
                <c:pt idx="0">
                  <c:v>23313.875</c:v>
                </c:pt>
                <c:pt idx="1">
                  <c:v>20971.875</c:v>
                </c:pt>
                <c:pt idx="2">
                  <c:v>18132.875</c:v>
                </c:pt>
                <c:pt idx="3">
                  <c:v>14133.874999999991</c:v>
                </c:pt>
                <c:pt idx="4">
                  <c:v>10491</c:v>
                </c:pt>
                <c:pt idx="5">
                  <c:v>5741.75</c:v>
                </c:pt>
                <c:pt idx="6">
                  <c:v>3854.25</c:v>
                </c:pt>
                <c:pt idx="7">
                  <c:v>259.5</c:v>
                </c:pt>
              </c:numCache>
            </c:numRef>
          </c:yVal>
        </c:ser>
        <c:axId val="56077312"/>
        <c:axId val="66520576"/>
      </c:scatterChart>
      <c:valAx>
        <c:axId val="56077312"/>
        <c:scaling>
          <c:orientation val="minMax"/>
          <c:max val="40"/>
        </c:scaling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συγκέντρωση</a:t>
                </a:r>
                <a:r>
                  <a:rPr lang="en-GB"/>
                  <a:t> (ng/ml)</a:t>
                </a:r>
              </a:p>
            </c:rich>
          </c:tx>
          <c:layout>
            <c:manualLayout>
              <c:xMode val="edge"/>
              <c:yMode val="edge"/>
              <c:x val="0.37607918844855137"/>
              <c:y val="0.89148984666390385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6520576"/>
        <c:crosses val="autoZero"/>
        <c:crossBetween val="midCat"/>
      </c:valAx>
      <c:valAx>
        <c:axId val="6652057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MFI</a:t>
                </a:r>
                <a:endParaRPr lang="el-GR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60773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8502460713801642"/>
          <c:y val="0.10227127998301862"/>
          <c:w val="0.42995051730686429"/>
          <c:h val="7.1641342009069006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</c:chart>
  <c:spPr>
    <a:solidFill>
      <a:schemeClr val="bg2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Βαγγέλης</a:t>
            </a:r>
            <a:endParaRPr lang="en-GB"/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9439927151963146"/>
          <c:y val="0.18821555180788152"/>
          <c:w val="0.72696799143235558"/>
          <c:h val="0.62400509718893893"/>
        </c:manualLayout>
      </c:layout>
      <c:scatterChart>
        <c:scatterStyle val="lineMarker"/>
        <c:ser>
          <c:idx val="0"/>
          <c:order val="0"/>
          <c:tx>
            <c:v>Βαγγελης</c:v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Φύλλο1!$B$24:$B$31</c:f>
              <c:numCache>
                <c:formatCode>General</c:formatCode>
                <c:ptCount val="8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  <c:pt idx="6">
                  <c:v>0.62500000000000044</c:v>
                </c:pt>
                <c:pt idx="7">
                  <c:v>0</c:v>
                </c:pt>
              </c:numCache>
            </c:numRef>
          </c:xVal>
          <c:yVal>
            <c:numRef>
              <c:f>Φύλλο1!$C$42:$C$49</c:f>
              <c:numCache>
                <c:formatCode>General</c:formatCode>
                <c:ptCount val="8"/>
                <c:pt idx="0">
                  <c:v>22999.5</c:v>
                </c:pt>
                <c:pt idx="1">
                  <c:v>19089</c:v>
                </c:pt>
                <c:pt idx="2">
                  <c:v>16759.5</c:v>
                </c:pt>
                <c:pt idx="3">
                  <c:v>13742.5</c:v>
                </c:pt>
                <c:pt idx="4">
                  <c:v>9349</c:v>
                </c:pt>
                <c:pt idx="5">
                  <c:v>4582</c:v>
                </c:pt>
                <c:pt idx="6">
                  <c:v>2978.5</c:v>
                </c:pt>
                <c:pt idx="7">
                  <c:v>245</c:v>
                </c:pt>
              </c:numCache>
            </c:numRef>
          </c:yVal>
        </c:ser>
        <c:ser>
          <c:idx val="1"/>
          <c:order val="1"/>
          <c:tx>
            <c:v>Μ.Ο.</c:v>
          </c:tx>
          <c:spPr>
            <a:ln w="22225" cap="rnd">
              <a:solidFill>
                <a:srgbClr val="FF3300"/>
              </a:solidFill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Φύλλο1!$B$24:$B$31</c:f>
              <c:numCache>
                <c:formatCode>General</c:formatCode>
                <c:ptCount val="8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  <c:pt idx="6">
                  <c:v>0.62500000000000044</c:v>
                </c:pt>
                <c:pt idx="7">
                  <c:v>0</c:v>
                </c:pt>
              </c:numCache>
            </c:numRef>
          </c:xVal>
          <c:yVal>
            <c:numRef>
              <c:f>Φύλλο1!$E$24:$E$31</c:f>
              <c:numCache>
                <c:formatCode>General</c:formatCode>
                <c:ptCount val="8"/>
                <c:pt idx="0">
                  <c:v>23313.875</c:v>
                </c:pt>
                <c:pt idx="1">
                  <c:v>20971.875</c:v>
                </c:pt>
                <c:pt idx="2">
                  <c:v>18132.875</c:v>
                </c:pt>
                <c:pt idx="3">
                  <c:v>14133.874999999991</c:v>
                </c:pt>
                <c:pt idx="4">
                  <c:v>10491</c:v>
                </c:pt>
                <c:pt idx="5">
                  <c:v>5741.75</c:v>
                </c:pt>
                <c:pt idx="6">
                  <c:v>3854.25</c:v>
                </c:pt>
                <c:pt idx="7">
                  <c:v>259.5</c:v>
                </c:pt>
              </c:numCache>
            </c:numRef>
          </c:yVal>
        </c:ser>
        <c:axId val="66553728"/>
        <c:axId val="66564480"/>
      </c:scatterChart>
      <c:valAx>
        <c:axId val="66553728"/>
        <c:scaling>
          <c:orientation val="minMax"/>
          <c:max val="40"/>
        </c:scaling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συγκέντρωση ( </a:t>
                </a:r>
                <a:r>
                  <a:rPr lang="en-GB"/>
                  <a:t>ng/ml)</a:t>
                </a:r>
              </a:p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GB"/>
              </a:p>
            </c:rich>
          </c:tx>
          <c:layout>
            <c:manualLayout>
              <c:xMode val="edge"/>
              <c:yMode val="edge"/>
              <c:x val="0.37667624317230647"/>
              <c:y val="0.8793719806763286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6564480"/>
        <c:crosses val="autoZero"/>
        <c:crossBetween val="midCat"/>
      </c:valAx>
      <c:valAx>
        <c:axId val="6656448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MFI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65537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9383657399967927"/>
          <c:y val="0.11076204627467642"/>
          <c:w val="0.41232685200064328"/>
          <c:h val="7.1656552485079433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</c:chart>
  <c:spPr>
    <a:solidFill>
      <a:schemeClr val="bg2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Συγκεντρωτικά αποτελέσματα</a:t>
            </a:r>
            <a:endParaRPr lang="en-GB"/>
          </a:p>
        </c:rich>
      </c:tx>
      <c:layout/>
      <c:spPr>
        <a:noFill/>
        <a:ln>
          <a:noFill/>
        </a:ln>
        <a:effectLst/>
      </c:spPr>
    </c:title>
    <c:plotArea>
      <c:layout/>
      <c:scatterChart>
        <c:scatterStyle val="lineMarker"/>
        <c:ser>
          <c:idx val="0"/>
          <c:order val="0"/>
          <c:tx>
            <c:v>Νάντερ</c:v>
          </c:tx>
          <c:spPr>
            <a:ln w="22225" cap="rnd">
              <a:solidFill>
                <a:srgbClr val="FFFF00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Φύλλο1!$B$24:$B$31</c:f>
              <c:numCache>
                <c:formatCode>General</c:formatCode>
                <c:ptCount val="8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  <c:pt idx="6">
                  <c:v>0.625000000000001</c:v>
                </c:pt>
                <c:pt idx="7">
                  <c:v>0</c:v>
                </c:pt>
              </c:numCache>
            </c:numRef>
          </c:xVal>
          <c:yVal>
            <c:numRef>
              <c:f>Φύλλο1!$C$24:$C$31</c:f>
              <c:numCache>
                <c:formatCode>General</c:formatCode>
                <c:ptCount val="8"/>
                <c:pt idx="0">
                  <c:v>23099</c:v>
                </c:pt>
                <c:pt idx="1">
                  <c:v>20175.5</c:v>
                </c:pt>
                <c:pt idx="2">
                  <c:v>17595</c:v>
                </c:pt>
                <c:pt idx="3">
                  <c:v>13985</c:v>
                </c:pt>
                <c:pt idx="4">
                  <c:v>10755</c:v>
                </c:pt>
                <c:pt idx="5">
                  <c:v>5975.5</c:v>
                </c:pt>
                <c:pt idx="6">
                  <c:v>4078.5</c:v>
                </c:pt>
                <c:pt idx="7">
                  <c:v>261.5</c:v>
                </c:pt>
              </c:numCache>
            </c:numRef>
          </c:yVal>
        </c:ser>
        <c:ser>
          <c:idx val="1"/>
          <c:order val="1"/>
          <c:tx>
            <c:v>Αγγελικη Δ.</c:v>
          </c:tx>
          <c:spPr>
            <a:ln w="22225" cap="rnd">
              <a:solidFill>
                <a:schemeClr val="accent2"/>
              </a:solidFill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2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Φύλλο1!$B$24:$B$31</c:f>
              <c:numCache>
                <c:formatCode>General</c:formatCode>
                <c:ptCount val="8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  <c:pt idx="6">
                  <c:v>0.625000000000001</c:v>
                </c:pt>
                <c:pt idx="7">
                  <c:v>0</c:v>
                </c:pt>
              </c:numCache>
            </c:numRef>
          </c:xVal>
          <c:yVal>
            <c:numRef>
              <c:f>Φύλλο1!$B$33:$B$40</c:f>
              <c:numCache>
                <c:formatCode>General</c:formatCode>
                <c:ptCount val="8"/>
                <c:pt idx="0">
                  <c:v>23359</c:v>
                </c:pt>
                <c:pt idx="1">
                  <c:v>22655.5</c:v>
                </c:pt>
                <c:pt idx="2">
                  <c:v>19740</c:v>
                </c:pt>
                <c:pt idx="3">
                  <c:v>15833.5</c:v>
                </c:pt>
                <c:pt idx="4">
                  <c:v>11662</c:v>
                </c:pt>
                <c:pt idx="5">
                  <c:v>6126</c:v>
                </c:pt>
                <c:pt idx="6">
                  <c:v>4377.5</c:v>
                </c:pt>
                <c:pt idx="7">
                  <c:v>275</c:v>
                </c:pt>
              </c:numCache>
            </c:numRef>
          </c:yVal>
        </c:ser>
        <c:ser>
          <c:idx val="2"/>
          <c:order val="2"/>
          <c:tx>
            <c:v>Βαγγέλης</c:v>
          </c:tx>
          <c:spPr>
            <a:ln w="22225" cap="rnd">
              <a:solidFill>
                <a:srgbClr val="FF3300"/>
              </a:solidFill>
            </a:ln>
            <a:effectLst>
              <a:glow rad="139700">
                <a:schemeClr val="accent3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3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Φύλλο1!$B$24:$B$31</c:f>
              <c:numCache>
                <c:formatCode>General</c:formatCode>
                <c:ptCount val="8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  <c:pt idx="6">
                  <c:v>0.625000000000001</c:v>
                </c:pt>
                <c:pt idx="7">
                  <c:v>0</c:v>
                </c:pt>
              </c:numCache>
            </c:numRef>
          </c:xVal>
          <c:yVal>
            <c:numRef>
              <c:f>Φύλλο1!$C$42:$C$49</c:f>
              <c:numCache>
                <c:formatCode>General</c:formatCode>
                <c:ptCount val="8"/>
                <c:pt idx="0">
                  <c:v>22999.5</c:v>
                </c:pt>
                <c:pt idx="1">
                  <c:v>19089</c:v>
                </c:pt>
                <c:pt idx="2">
                  <c:v>16759.5</c:v>
                </c:pt>
                <c:pt idx="3">
                  <c:v>13742.5</c:v>
                </c:pt>
                <c:pt idx="4">
                  <c:v>9349</c:v>
                </c:pt>
                <c:pt idx="5">
                  <c:v>4582</c:v>
                </c:pt>
                <c:pt idx="6">
                  <c:v>2978.5</c:v>
                </c:pt>
                <c:pt idx="7">
                  <c:v>245</c:v>
                </c:pt>
              </c:numCache>
            </c:numRef>
          </c:yVal>
        </c:ser>
        <c:ser>
          <c:idx val="3"/>
          <c:order val="3"/>
          <c:tx>
            <c:v>Αγγλική Γ.</c:v>
          </c:tx>
          <c:spPr>
            <a:ln w="22225" cap="rnd">
              <a:solidFill>
                <a:srgbClr val="7030A0"/>
              </a:solidFill>
            </a:ln>
            <a:effectLst>
              <a:glow rad="139700">
                <a:schemeClr val="accent4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4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Φύλλο1!$B$24:$B$31</c:f>
              <c:numCache>
                <c:formatCode>General</c:formatCode>
                <c:ptCount val="8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  <c:pt idx="6">
                  <c:v>0.625000000000001</c:v>
                </c:pt>
                <c:pt idx="7">
                  <c:v>0</c:v>
                </c:pt>
              </c:numCache>
            </c:numRef>
          </c:xVal>
          <c:yVal>
            <c:numRef>
              <c:f>Φύλλο1!$B$42:$B$49</c:f>
              <c:numCache>
                <c:formatCode>General</c:formatCode>
                <c:ptCount val="8"/>
                <c:pt idx="0">
                  <c:v>23798</c:v>
                </c:pt>
                <c:pt idx="1">
                  <c:v>21967.5</c:v>
                </c:pt>
                <c:pt idx="2">
                  <c:v>18437</c:v>
                </c:pt>
                <c:pt idx="3">
                  <c:v>12974.5</c:v>
                </c:pt>
                <c:pt idx="4">
                  <c:v>10198</c:v>
                </c:pt>
                <c:pt idx="5">
                  <c:v>6283.5</c:v>
                </c:pt>
                <c:pt idx="6">
                  <c:v>3982.5</c:v>
                </c:pt>
                <c:pt idx="7">
                  <c:v>256.5</c:v>
                </c:pt>
              </c:numCache>
            </c:numRef>
          </c:yVal>
        </c:ser>
        <c:ser>
          <c:idx val="4"/>
          <c:order val="4"/>
          <c:tx>
            <c:v>Μ.Ο.</c:v>
          </c:tx>
          <c:spPr>
            <a:ln w="22225" cap="rnd">
              <a:solidFill>
                <a:srgbClr val="00B050"/>
              </a:solidFill>
            </a:ln>
            <a:effectLst>
              <a:glow rad="139700">
                <a:schemeClr val="accent5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>
                <a:glow rad="63500">
                  <a:schemeClr val="accent5">
                    <a:satMod val="175000"/>
                    <a:alpha val="25000"/>
                  </a:schemeClr>
                </a:glow>
              </a:effectLst>
            </c:spPr>
          </c:marker>
          <c:xVal>
            <c:numRef>
              <c:f>Φύλλο1!$B$24:$B$31</c:f>
              <c:numCache>
                <c:formatCode>General</c:formatCode>
                <c:ptCount val="8"/>
                <c:pt idx="0">
                  <c:v>40</c:v>
                </c:pt>
                <c:pt idx="1">
                  <c:v>20</c:v>
                </c:pt>
                <c:pt idx="2">
                  <c:v>10</c:v>
                </c:pt>
                <c:pt idx="3">
                  <c:v>5</c:v>
                </c:pt>
                <c:pt idx="4">
                  <c:v>2.5</c:v>
                </c:pt>
                <c:pt idx="5">
                  <c:v>1.25</c:v>
                </c:pt>
                <c:pt idx="6">
                  <c:v>0.625000000000001</c:v>
                </c:pt>
                <c:pt idx="7">
                  <c:v>0</c:v>
                </c:pt>
              </c:numCache>
            </c:numRef>
          </c:xVal>
          <c:yVal>
            <c:numRef>
              <c:f>Φύλλο1!$E$24:$E$31</c:f>
              <c:numCache>
                <c:formatCode>General</c:formatCode>
                <c:ptCount val="8"/>
                <c:pt idx="0">
                  <c:v>23313.875</c:v>
                </c:pt>
                <c:pt idx="1">
                  <c:v>20971.875</c:v>
                </c:pt>
                <c:pt idx="2">
                  <c:v>18132.875</c:v>
                </c:pt>
                <c:pt idx="3">
                  <c:v>14133.874999999984</c:v>
                </c:pt>
                <c:pt idx="4">
                  <c:v>10491</c:v>
                </c:pt>
                <c:pt idx="5">
                  <c:v>5741.75</c:v>
                </c:pt>
                <c:pt idx="6">
                  <c:v>3854.25</c:v>
                </c:pt>
                <c:pt idx="7">
                  <c:v>259.5</c:v>
                </c:pt>
              </c:numCache>
            </c:numRef>
          </c:yVal>
        </c:ser>
        <c:axId val="55845248"/>
        <c:axId val="67087360"/>
      </c:scatterChart>
      <c:valAx>
        <c:axId val="55845248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συγκέντρωση ( </a:t>
                </a:r>
                <a:r>
                  <a:rPr lang="en-GB"/>
                  <a:t>ng/ml)</a:t>
                </a:r>
                <a:endParaRPr lang="en-US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7087360"/>
        <c:crosses val="autoZero"/>
        <c:crossBetween val="midCat"/>
      </c:valAx>
      <c:valAx>
        <c:axId val="6708736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MFI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58452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</c:chart>
  <c:spPr>
    <a:solidFill>
      <a:schemeClr val="bg2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F91EF-C276-4209-B3F8-8C4D24A0354B}" type="datetimeFigureOut">
              <a:rPr lang="el-GR" smtClean="0"/>
              <a:pPr/>
              <a:t>20/1/2015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8CD1F-6359-4DDF-881B-07D4B345CFDC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8CD1F-6359-4DDF-881B-07D4B345CFDC}" type="slidenum">
              <a:rPr lang="el-GR" smtClean="0"/>
              <a:pPr/>
              <a:t>6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8CD1F-6359-4DDF-881B-07D4B345CFDC}" type="slidenum">
              <a:rPr lang="el-GR" smtClean="0"/>
              <a:pPr/>
              <a:t>8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8CD1F-6359-4DDF-881B-07D4B345CFDC}" type="slidenum">
              <a:rPr lang="el-GR" smtClean="0"/>
              <a:pPr/>
              <a:t>9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8CD1F-6359-4DDF-881B-07D4B345CFDC}" type="slidenum">
              <a:rPr lang="el-GR" smtClean="0"/>
              <a:pPr/>
              <a:t>10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8CD1F-6359-4DDF-881B-07D4B345CFDC}" type="slidenum">
              <a:rPr lang="el-GR" smtClean="0"/>
              <a:pPr/>
              <a:t>11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8CD1F-6359-4DDF-881B-07D4B345CFDC}" type="slidenum">
              <a:rPr lang="el-GR" smtClean="0"/>
              <a:pPr/>
              <a:t>13</a:t>
            </a:fld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8CD1F-6359-4DDF-881B-07D4B345CFDC}" type="slidenum">
              <a:rPr lang="el-GR" smtClean="0"/>
              <a:pPr/>
              <a:t>14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1938338"/>
            <a:ext cx="7772400" cy="1470025"/>
          </a:xfrm>
        </p:spPr>
        <p:txBody>
          <a:bodyPr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GB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728788" y="3429000"/>
            <a:ext cx="6400800" cy="1752600"/>
          </a:xfrm>
          <a:effectLst>
            <a:outerShdw dist="17961" dir="2700000" algn="ctr" rotWithShape="0">
              <a:schemeClr val="bg2"/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i="1"/>
            </a:lvl1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179388" y="6453188"/>
            <a:ext cx="1152525" cy="268287"/>
          </a:xfrm>
          <a:ln/>
        </p:spPr>
        <p:txBody>
          <a:bodyPr anchor="t"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1476375" y="6453188"/>
            <a:ext cx="7056438" cy="268287"/>
          </a:xfrm>
          <a:ln/>
        </p:spPr>
        <p:txBody>
          <a:bodyPr anchor="t"/>
          <a:lstStyle>
            <a:lvl1pPr algn="ctr"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666163" y="6453188"/>
            <a:ext cx="442912" cy="268287"/>
          </a:xfrm>
          <a:ln/>
        </p:spPr>
        <p:txBody>
          <a:bodyPr anchor="t"/>
          <a:lstStyle>
            <a:lvl1pPr algn="r"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fld id="{32B5B84B-83E5-40B6-ACEC-51958253F93E}" type="slidenum">
              <a:rPr lang="en-GB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7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DE17B-8D7E-4988-BEE8-9A774A12846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345238" y="298450"/>
            <a:ext cx="2114550" cy="536257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0" y="298450"/>
            <a:ext cx="6192838" cy="536257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84DD9-9F9A-4832-AB7D-FD3DC3B13F8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EFDA1-69F9-4689-89D4-E0D716ED128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E991F-8F2F-46CE-AAF4-53A65F88B43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C90B7-E542-4ABE-87BA-265F5F257D2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4213" y="1268413"/>
            <a:ext cx="3811587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3811588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8E794-B5C6-49FB-BEE4-4DC108B5E27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2C8A1-4D98-4B40-81C6-85662C93C76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D1076-401F-45CC-90EC-8C15C4F3A01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0A460-48FF-4F27-9F22-A9245FA813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61C6C-EC47-42FB-98A8-EB92F480EB9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D938D-2BBD-4ADD-8699-B016726F30A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2270D-01F4-4EB9-A2D8-29C63918BE6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0FD67-53BD-4891-99FD-C9304746C4E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345238" y="298450"/>
            <a:ext cx="2114550" cy="536257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0" y="298450"/>
            <a:ext cx="6192838" cy="536257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D6EB41-BC4B-4500-B283-246D6F2BF38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3CED0-95E4-4D50-BD7C-6684762AE0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2F8E1-76B5-4C92-AAD4-704D2008A9A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172F9-2785-4991-B798-14AA5D1F3CD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4213" y="1268413"/>
            <a:ext cx="3811587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3811588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87BF6-856A-42D0-B82D-95B8E65CFBB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40DF2-0BD4-4B5F-97D2-8FBE8BAF35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9D0E51-3257-4835-B85A-C03DF3A84F0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F44BB-5D2E-4505-94D2-88D2074395A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6F02E-D218-4AF1-8756-12F0B703DCD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6C7E5-6FAB-411A-9702-1B4DE835BF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22266E-9C6E-4A71-B516-67A001340FC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A1D66-D90F-470F-A154-359BFF8518F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345238" y="298450"/>
            <a:ext cx="2114550" cy="536257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0" y="298450"/>
            <a:ext cx="6192838" cy="536257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A403B-6EA8-402A-996C-1F08A7D5DB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4213" y="1268413"/>
            <a:ext cx="3811587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3811588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CF3BC-510F-410B-9E0C-EE4F2CE70A3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0F950-391D-49B3-AA95-F15B3E0C13A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AF736D-90B1-44AB-846F-007CBA95526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391B9-37B5-4F2C-BAC6-BE2D57132B4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A21CB-F636-4C67-B54C-02B93A36048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C8207-6BC1-4972-8074-492DD46FD41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hyperlink" Target="http://www.m62.net/" TargetMode="External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36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hyperlink" Target="http://www.m62.net/powerpoint-slides/" TargetMode="Externa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6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hyperlink" Target="http://www.m62.net/presentation-theory/bullet-points-dont-work/beyond-bullet-points/" TargetMode="External"/><Relationship Id="rId10" Type="http://schemas.openxmlformats.org/officeDocument/2006/relationships/slideLayout" Target="../slideLayouts/slideLayout43.xml"/><Relationship Id="rId19" Type="http://schemas.openxmlformats.org/officeDocument/2006/relationships/hyperlink" Target="http://www.m62.net/powerpoint-training/" TargetMode="Externa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tm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268413"/>
            <a:ext cx="777557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289675"/>
            <a:ext cx="1152525" cy="393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30000"/>
              </a:lnSpc>
              <a:defRPr sz="1200" b="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76375" y="6289675"/>
            <a:ext cx="7056438" cy="393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30000"/>
              </a:lnSpc>
              <a:defRPr sz="1200" b="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66163" y="6289675"/>
            <a:ext cx="442912" cy="393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30000"/>
              </a:lnSpc>
              <a:defRPr sz="1200" b="0">
                <a:solidFill>
                  <a:schemeClr val="accent2"/>
                </a:solidFill>
              </a:defRPr>
            </a:lvl1pPr>
          </a:lstStyle>
          <a:p>
            <a:fld id="{3D24149F-6BB5-4C58-85E7-A9FC59758EC4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41" name="Picture 17" descr="Title-b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298450"/>
            <a:ext cx="8543925" cy="51435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98450"/>
            <a:ext cx="6884988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του τίτλου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26" grpId="0"/>
    </p:bld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7" name="Picture 9" descr="tm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268413"/>
            <a:ext cx="777557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453188"/>
            <a:ext cx="11525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76375" y="6453188"/>
            <a:ext cx="70564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pic>
        <p:nvPicPr>
          <p:cNvPr id="43018" name="Picture 10" descr="Title-b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298450"/>
            <a:ext cx="8543925" cy="514350"/>
          </a:xfrm>
          <a:prstGeom prst="rect">
            <a:avLst/>
          </a:prstGeom>
          <a:noFill/>
        </p:spPr>
      </p:pic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66163" y="6453188"/>
            <a:ext cx="442912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F18965A3-A838-411D-91E3-A437E95574FA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298450"/>
            <a:ext cx="6884988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01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01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01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01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0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0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016" grpId="0"/>
    </p:bld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5" name="Picture 9" descr="tmp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268413"/>
            <a:ext cx="777557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453188"/>
            <a:ext cx="11525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76375" y="6453188"/>
            <a:ext cx="7056438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66163" y="6453188"/>
            <a:ext cx="442912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bg1"/>
                </a:solidFill>
              </a:defRPr>
            </a:lvl1pPr>
          </a:lstStyle>
          <a:p>
            <a:fld id="{E61C42EE-6FB3-4401-987C-17BC6DE4FE3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506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298450"/>
            <a:ext cx="6884988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05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05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05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05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0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50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064" grpId="0"/>
    </p:bldLst>
  </p:timing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9D9D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l-GR" sz="1800" b="0">
              <a:solidFill>
                <a:schemeClr val="tx1"/>
              </a:solidFill>
            </a:endParaRP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-93663" y="6453188"/>
            <a:ext cx="853281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/>
            <a:r>
              <a:rPr lang="en-GB" sz="1200" b="0">
                <a:solidFill>
                  <a:srgbClr val="4D4D4D"/>
                </a:solidFill>
                <a:latin typeface="Neo Sans" pitchFamily="34" charset="0"/>
              </a:rPr>
              <a:t>m62 visualcommunications is the global leader in presentation effectiveness, from offices in the UK, USA, and Singapore</a:t>
            </a:r>
          </a:p>
        </p:txBody>
      </p:sp>
      <p:pic>
        <p:nvPicPr>
          <p:cNvPr id="57348" name="Picture 4" descr="m62-logo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02650" y="6484938"/>
            <a:ext cx="381000" cy="257175"/>
          </a:xfrm>
          <a:prstGeom prst="rect">
            <a:avLst/>
          </a:prstGeom>
          <a:noFill/>
        </p:spPr>
      </p:pic>
      <p:pic>
        <p:nvPicPr>
          <p:cNvPr id="57349" name="Picture 5" descr="1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0350" y="777875"/>
            <a:ext cx="2000250" cy="1457325"/>
          </a:xfrm>
          <a:prstGeom prst="rect">
            <a:avLst/>
          </a:prstGeom>
          <a:noFill/>
        </p:spPr>
      </p:pic>
      <p:pic>
        <p:nvPicPr>
          <p:cNvPr id="57350" name="Picture 6" descr="2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87338" y="2673350"/>
            <a:ext cx="2000250" cy="1457325"/>
          </a:xfrm>
          <a:prstGeom prst="rect">
            <a:avLst/>
          </a:prstGeom>
          <a:noFill/>
        </p:spPr>
      </p:pic>
      <p:pic>
        <p:nvPicPr>
          <p:cNvPr id="57351" name="Picture 7" descr="3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87338" y="4568825"/>
            <a:ext cx="2000250" cy="1457325"/>
          </a:xfrm>
          <a:prstGeom prst="rect">
            <a:avLst/>
          </a:prstGeom>
          <a:noFill/>
        </p:spPr>
      </p:pic>
      <p:sp>
        <p:nvSpPr>
          <p:cNvPr id="57352" name="Text Box 8">
            <a:hlinkClick r:id="rId15"/>
          </p:cNvPr>
          <p:cNvSpPr txBox="1">
            <a:spLocks noChangeArrowheads="1"/>
          </p:cNvSpPr>
          <p:nvPr/>
        </p:nvSpPr>
        <p:spPr bwMode="auto">
          <a:xfrm>
            <a:off x="379413" y="2290763"/>
            <a:ext cx="1636712" cy="212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n-GB" sz="1400" b="0">
                <a:solidFill>
                  <a:srgbClr val="135971"/>
                </a:solidFill>
                <a:latin typeface="Neo Sans" pitchFamily="34" charset="0"/>
              </a:rPr>
              <a:t>Beyond Bullet Points</a:t>
            </a:r>
          </a:p>
        </p:txBody>
      </p:sp>
      <p:sp>
        <p:nvSpPr>
          <p:cNvPr id="57353" name="Text Box 9">
            <a:hlinkClick r:id="rId17"/>
          </p:cNvPr>
          <p:cNvSpPr txBox="1">
            <a:spLocks noChangeArrowheads="1"/>
          </p:cNvSpPr>
          <p:nvPr/>
        </p:nvSpPr>
        <p:spPr bwMode="auto">
          <a:xfrm>
            <a:off x="379413" y="4189413"/>
            <a:ext cx="1417637" cy="212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n-GB" sz="1400" b="0">
                <a:solidFill>
                  <a:srgbClr val="135971"/>
                </a:solidFill>
                <a:latin typeface="Neo Sans" pitchFamily="34" charset="0"/>
              </a:rPr>
              <a:t>PowerPoint Slides</a:t>
            </a:r>
          </a:p>
        </p:txBody>
      </p:sp>
      <p:sp>
        <p:nvSpPr>
          <p:cNvPr id="57354" name="Text Box 10">
            <a:hlinkClick r:id="rId19"/>
          </p:cNvPr>
          <p:cNvSpPr txBox="1">
            <a:spLocks noChangeArrowheads="1"/>
          </p:cNvSpPr>
          <p:nvPr/>
        </p:nvSpPr>
        <p:spPr bwMode="auto">
          <a:xfrm>
            <a:off x="379413" y="6084888"/>
            <a:ext cx="1598612" cy="212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r>
              <a:rPr lang="en-GB" sz="1400" b="0">
                <a:solidFill>
                  <a:srgbClr val="135971"/>
                </a:solidFill>
                <a:latin typeface="Neo Sans" pitchFamily="34" charset="0"/>
              </a:rPr>
              <a:t>PowerPoint Training</a:t>
            </a:r>
          </a:p>
        </p:txBody>
      </p:sp>
      <p:pic>
        <p:nvPicPr>
          <p:cNvPr id="57355" name="Picture 11" descr="b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520950" y="777875"/>
            <a:ext cx="6362700" cy="5248275"/>
          </a:xfrm>
          <a:prstGeom prst="rect">
            <a:avLst/>
          </a:prstGeom>
          <a:noFill/>
        </p:spPr>
      </p:pic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28575" y="188913"/>
            <a:ext cx="91154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en-GB" sz="2100" b="0">
                <a:solidFill>
                  <a:srgbClr val="333333"/>
                </a:solidFill>
                <a:latin typeface="Neo Sans" pitchFamily="34" charset="0"/>
              </a:rPr>
              <a:t>It’s not the </a:t>
            </a:r>
            <a:r>
              <a:rPr lang="en-GB" sz="2100">
                <a:solidFill>
                  <a:srgbClr val="333333"/>
                </a:solidFill>
                <a:latin typeface="Neo Sans" pitchFamily="34" charset="0"/>
              </a:rPr>
              <a:t>design</a:t>
            </a:r>
            <a:r>
              <a:rPr lang="en-GB" sz="2100" b="0">
                <a:solidFill>
                  <a:srgbClr val="333333"/>
                </a:solidFill>
                <a:latin typeface="Neo Sans" pitchFamily="34" charset="0"/>
              </a:rPr>
              <a:t> of your template, it’s what you </a:t>
            </a:r>
            <a:r>
              <a:rPr lang="en-GB" sz="2100">
                <a:solidFill>
                  <a:srgbClr val="333333"/>
                </a:solidFill>
                <a:latin typeface="Neo Sans" pitchFamily="34" charset="0"/>
              </a:rPr>
              <a:t>do with it</a:t>
            </a:r>
            <a:r>
              <a:rPr lang="en-GB" sz="2100" b="0">
                <a:solidFill>
                  <a:srgbClr val="333333"/>
                </a:solidFill>
                <a:latin typeface="Neo Sans" pitchFamily="34" charset="0"/>
              </a:rPr>
              <a:t> that counts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rgbClr val="333333"/>
          </a:solidFill>
          <a:latin typeface="Neo San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http://loja.cirurgicaestilo.com.br/ecommerce_site/arquivos8114/arquivos/1323194941_1.jpg" TargetMode="External"/><Relationship Id="rId13" Type="http://schemas.openxmlformats.org/officeDocument/2006/relationships/image" Target="https://tools.lifetechnologies.com/content/sfs/prodImages/high/MagSepA14179.jpg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http://www.keison.co.uk/products/grantbio/pv1.jpg" TargetMode="External"/><Relationship Id="rId11" Type="http://schemas.openxmlformats.org/officeDocument/2006/relationships/image" Target="http://www.keison.co.uk/products/grantinstruments/mxb.jpg" TargetMode="External"/><Relationship Id="rId5" Type="http://schemas.openxmlformats.org/officeDocument/2006/relationships/image" Target="../media/image16.jpeg"/><Relationship Id="rId10" Type="http://schemas.openxmlformats.org/officeDocument/2006/relationships/image" Target="../media/image19.jpeg"/><Relationship Id="rId4" Type="http://schemas.openxmlformats.org/officeDocument/2006/relationships/image" Target="../media/image15.jpeg"/><Relationship Id="rId9" Type="http://schemas.openxmlformats.org/officeDocument/2006/relationships/image" Target="../media/image18.jpeg"/><Relationship Id="rId1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87824" y="404664"/>
            <a:ext cx="5972200" cy="2736304"/>
          </a:xfrm>
        </p:spPr>
        <p:txBody>
          <a:bodyPr/>
          <a:lstStyle/>
          <a:p>
            <a:pPr algn="r"/>
            <a:r>
              <a:rPr lang="en-GB" dirty="0" err="1" smtClean="0"/>
              <a:t>Immunoenzymatic</a:t>
            </a:r>
            <a:r>
              <a:rPr lang="en-GB" dirty="0" smtClean="0"/>
              <a:t> assay ELISA for creating standard titration curve of cytokine PAI1</a:t>
            </a:r>
            <a:endParaRPr lang="el-GR" dirty="0"/>
          </a:p>
        </p:txBody>
      </p:sp>
      <p:sp>
        <p:nvSpPr>
          <p:cNvPr id="8" name="7 - TextBox"/>
          <p:cNvSpPr txBox="1"/>
          <p:nvPr/>
        </p:nvSpPr>
        <p:spPr>
          <a:xfrm>
            <a:off x="4139952" y="3501008"/>
            <a:ext cx="50040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0" dirty="0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Μέλη Ομάδας:</a:t>
            </a:r>
          </a:p>
          <a:p>
            <a:r>
              <a:rPr lang="el-GR" i="0" dirty="0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	Γρυπάρη Αγγελική</a:t>
            </a:r>
          </a:p>
          <a:p>
            <a:r>
              <a:rPr lang="el-GR" i="0" dirty="0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	Δημητροκάλλη Αγγελική</a:t>
            </a:r>
          </a:p>
          <a:p>
            <a:r>
              <a:rPr lang="el-GR" i="0" dirty="0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	</a:t>
            </a:r>
            <a:r>
              <a:rPr lang="el-GR" i="0" dirty="0" err="1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Μπατίχη</a:t>
            </a:r>
            <a:r>
              <a:rPr lang="el-GR" i="0" dirty="0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el-GR" i="0" dirty="0" err="1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Νάντερ</a:t>
            </a:r>
            <a:endParaRPr lang="el-GR" i="0" dirty="0" smtClean="0">
              <a:solidFill>
                <a:schemeClr val="bg1"/>
              </a:solidFill>
              <a:latin typeface="Corbel" pitchFamily="34" charset="0"/>
              <a:ea typeface="Batang" pitchFamily="18" charset="-127"/>
              <a:cs typeface="Times New Roman" pitchFamily="18" charset="0"/>
            </a:endParaRPr>
          </a:p>
          <a:p>
            <a:r>
              <a:rPr lang="el-GR" i="0" dirty="0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	</a:t>
            </a:r>
            <a:r>
              <a:rPr lang="el-GR" i="0" dirty="0" err="1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Λιερός</a:t>
            </a:r>
            <a:r>
              <a:rPr lang="el-GR" i="0" dirty="0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 Ευάγγελος</a:t>
            </a:r>
          </a:p>
          <a:p>
            <a:r>
              <a:rPr lang="el-GR" i="0" dirty="0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Συνεργάτες:</a:t>
            </a:r>
          </a:p>
          <a:p>
            <a:r>
              <a:rPr lang="el-GR" i="0" dirty="0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	Μήνια Αγγελική</a:t>
            </a:r>
          </a:p>
          <a:p>
            <a:r>
              <a:rPr lang="el-GR" i="0" dirty="0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	</a:t>
            </a:r>
            <a:r>
              <a:rPr lang="el-GR" i="0" dirty="0" err="1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Σκορδά</a:t>
            </a:r>
            <a:r>
              <a:rPr lang="el-GR" i="0" dirty="0" smtClean="0">
                <a:solidFill>
                  <a:schemeClr val="bg1"/>
                </a:solidFill>
                <a:latin typeface="Corbel" pitchFamily="34" charset="0"/>
                <a:ea typeface="Batang" pitchFamily="18" charset="-127"/>
                <a:cs typeface="Times New Roman" pitchFamily="18" charset="0"/>
              </a:rPr>
              <a:t> Κατερίνα</a:t>
            </a:r>
            <a:endParaRPr lang="el-G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88640"/>
            <a:ext cx="9144000" cy="62574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GB" i="1" dirty="0" err="1" smtClean="0">
                <a:solidFill>
                  <a:schemeClr val="bg2"/>
                </a:solidFill>
              </a:rPr>
              <a:t>Immunoenzymatic</a:t>
            </a:r>
            <a:r>
              <a:rPr lang="en-GB" i="1" dirty="0" smtClean="0">
                <a:solidFill>
                  <a:schemeClr val="bg2"/>
                </a:solidFill>
              </a:rPr>
              <a:t> assay ELISA for creating standard titration curve of cytokine PAI1</a:t>
            </a:r>
            <a:endParaRPr kumimoji="0" lang="el-GR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" name="Chart 1"/>
          <p:cNvGraphicFramePr/>
          <p:nvPr/>
        </p:nvGraphicFramePr>
        <p:xfrm>
          <a:off x="1043608" y="1196752"/>
          <a:ext cx="691276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88640"/>
            <a:ext cx="9144000" cy="62574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GB" i="1" dirty="0" err="1" smtClean="0">
                <a:solidFill>
                  <a:schemeClr val="bg2"/>
                </a:solidFill>
              </a:rPr>
              <a:t>Immunoenzymatic</a:t>
            </a:r>
            <a:r>
              <a:rPr lang="en-GB" i="1" dirty="0" smtClean="0">
                <a:solidFill>
                  <a:schemeClr val="bg2"/>
                </a:solidFill>
              </a:rPr>
              <a:t> assay ELISA for creating standard titration curve of cytokine PAI1</a:t>
            </a:r>
            <a:endParaRPr kumimoji="0" lang="el-GR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251520" y="1124745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Στατιστικό τεστ για έλεγχο αποτελεσμάτων:</a:t>
            </a:r>
          </a:p>
          <a:p>
            <a:endParaRPr lang="el-GR" dirty="0"/>
          </a:p>
        </p:txBody>
      </p:sp>
      <p:graphicFrame>
        <p:nvGraphicFramePr>
          <p:cNvPr id="9" name="8 - Πίνακας"/>
          <p:cNvGraphicFramePr>
            <a:graphicFrameLocks noGrp="1"/>
          </p:cNvGraphicFramePr>
          <p:nvPr/>
        </p:nvGraphicFramePr>
        <p:xfrm>
          <a:off x="1979712" y="1700808"/>
          <a:ext cx="4606925" cy="1605915"/>
        </p:xfrm>
        <a:graphic>
          <a:graphicData uri="http://schemas.openxmlformats.org/drawingml/2006/table">
            <a:tbl>
              <a:tblPr/>
              <a:tblGrid>
                <a:gridCol w="1098550"/>
                <a:gridCol w="659765"/>
                <a:gridCol w="932815"/>
                <a:gridCol w="932815"/>
                <a:gridCol w="982980"/>
              </a:tblGrid>
              <a:tr h="27432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SUMMARY</a:t>
                      </a:r>
                      <a:endParaRPr lang="el-G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Groups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Count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Sum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Average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Variance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Αγγελική Γ.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97897,5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12237,19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74084870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Βαγγέλης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89745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11218,13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67666207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9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Αγγελική Δ.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104028,5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13003,56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77044148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Νάντερ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95925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11990,63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66236760</a:t>
                      </a:r>
                      <a:endParaRPr lang="el-G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9 - Πίνακας"/>
          <p:cNvGraphicFramePr>
            <a:graphicFrameLocks noGrp="1"/>
          </p:cNvGraphicFramePr>
          <p:nvPr/>
        </p:nvGraphicFramePr>
        <p:xfrm>
          <a:off x="1979712" y="3501008"/>
          <a:ext cx="4608513" cy="1835150"/>
        </p:xfrm>
        <a:graphic>
          <a:graphicData uri="http://schemas.openxmlformats.org/drawingml/2006/table">
            <a:tbl>
              <a:tblPr/>
              <a:tblGrid>
                <a:gridCol w="1234423"/>
                <a:gridCol w="658359"/>
                <a:gridCol w="397759"/>
                <a:gridCol w="493769"/>
                <a:gridCol w="630927"/>
                <a:gridCol w="534917"/>
                <a:gridCol w="658359"/>
              </a:tblGrid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ANOVA</a:t>
                      </a:r>
                      <a:endParaRPr lang="el-G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Source of Variation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SS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df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MS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P-value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 crit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Between Groups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12994396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4E+06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0,060786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0,97998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2,946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Within Groups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2.00E+09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7E+07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l-GR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2.01E+09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l-G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10 - TextBox"/>
          <p:cNvSpPr txBox="1"/>
          <p:nvPr/>
        </p:nvSpPr>
        <p:spPr>
          <a:xfrm>
            <a:off x="251520" y="5517232"/>
            <a:ext cx="889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0" dirty="0" smtClean="0"/>
              <a:t>Η μηδενική υπόθεση είναι αληθής. Τα δεδομένα που προέκυψαν από τις πειραματικές μας μετρήσεις δεν διαφέρουν σημαντικά.</a:t>
            </a:r>
            <a:endParaRPr lang="el-GR" sz="2000" b="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88640"/>
            <a:ext cx="9144000" cy="62574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GB" i="1" dirty="0" err="1" smtClean="0">
                <a:solidFill>
                  <a:schemeClr val="bg2"/>
                </a:solidFill>
              </a:rPr>
              <a:t>Immunoenzymatic</a:t>
            </a:r>
            <a:r>
              <a:rPr lang="en-GB" i="1" dirty="0" smtClean="0">
                <a:solidFill>
                  <a:schemeClr val="bg2"/>
                </a:solidFill>
              </a:rPr>
              <a:t> assay ELISA for creating standard titration curve of cytokine PAI1</a:t>
            </a:r>
            <a:endParaRPr kumimoji="0" lang="el-GR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2 - TextBox"/>
          <p:cNvSpPr txBox="1"/>
          <p:nvPr/>
        </p:nvSpPr>
        <p:spPr>
          <a:xfrm>
            <a:off x="827584" y="1844824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Συμπεράσματα:</a:t>
            </a:r>
          </a:p>
          <a:p>
            <a:r>
              <a:rPr lang="el-GR" b="0" dirty="0" smtClean="0">
                <a:solidFill>
                  <a:schemeClr val="accent2"/>
                </a:solidFill>
              </a:rPr>
              <a:t>Εφικτός προσδιορισμός </a:t>
            </a:r>
            <a:r>
              <a:rPr lang="el-GR" b="0" dirty="0" smtClean="0">
                <a:solidFill>
                  <a:schemeClr val="accent2"/>
                </a:solidFill>
              </a:rPr>
              <a:t>συγκέντρωσης ΡΑΙ1 σε υπό εξέταση δείγμα ανθρώπινου </a:t>
            </a:r>
            <a:r>
              <a:rPr lang="el-GR" b="0" dirty="0" smtClean="0">
                <a:solidFill>
                  <a:schemeClr val="accent2"/>
                </a:solidFill>
              </a:rPr>
              <a:t>ορού.</a:t>
            </a:r>
            <a:endParaRPr lang="el-GR" b="0" dirty="0" smtClean="0">
              <a:solidFill>
                <a:schemeClr val="accent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l-GR" b="0" dirty="0" smtClean="0">
                <a:solidFill>
                  <a:schemeClr val="accent2"/>
                </a:solidFill>
              </a:rPr>
              <a:t>Δ</a:t>
            </a:r>
            <a:r>
              <a:rPr lang="el-GR" b="0" dirty="0" smtClean="0">
                <a:solidFill>
                  <a:schemeClr val="accent2"/>
                </a:solidFill>
              </a:rPr>
              <a:t>οκιμασία </a:t>
            </a:r>
            <a:r>
              <a:rPr lang="en-US" b="0" dirty="0" smtClean="0">
                <a:solidFill>
                  <a:schemeClr val="accent2"/>
                </a:solidFill>
              </a:rPr>
              <a:t>ELISA </a:t>
            </a:r>
            <a:r>
              <a:rPr lang="el-GR" b="0" dirty="0" smtClean="0">
                <a:solidFill>
                  <a:schemeClr val="accent2"/>
                </a:solidFill>
              </a:rPr>
              <a:t>μαζί με την πρότυπη </a:t>
            </a:r>
            <a:r>
              <a:rPr lang="el-GR" b="0" dirty="0" smtClean="0">
                <a:solidFill>
                  <a:schemeClr val="accent2"/>
                </a:solidFill>
              </a:rPr>
              <a:t>ουσία. </a:t>
            </a:r>
          </a:p>
          <a:p>
            <a:pPr>
              <a:buFont typeface="Arial" pitchFamily="34" charset="0"/>
              <a:buChar char="•"/>
            </a:pPr>
            <a:r>
              <a:rPr lang="el-GR" b="0" dirty="0" smtClean="0">
                <a:solidFill>
                  <a:schemeClr val="accent2"/>
                </a:solidFill>
              </a:rPr>
              <a:t>Αντιστοίχιση </a:t>
            </a:r>
            <a:r>
              <a:rPr lang="en-US" b="0" dirty="0" smtClean="0">
                <a:solidFill>
                  <a:schemeClr val="accent2"/>
                </a:solidFill>
              </a:rPr>
              <a:t>MFI </a:t>
            </a:r>
            <a:r>
              <a:rPr lang="el-GR" b="0" dirty="0" smtClean="0">
                <a:solidFill>
                  <a:schemeClr val="accent2"/>
                </a:solidFill>
              </a:rPr>
              <a:t>μέσω </a:t>
            </a:r>
            <a:r>
              <a:rPr lang="el-GR" b="0" dirty="0" smtClean="0">
                <a:solidFill>
                  <a:schemeClr val="accent2"/>
                </a:solidFill>
              </a:rPr>
              <a:t>της πρότυπης καμπύλης σε δεδομένη συγκέντρωση.</a:t>
            </a:r>
            <a:endParaRPr lang="el-GR" b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88640"/>
            <a:ext cx="9144000" cy="62574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GB" i="1" dirty="0" err="1" smtClean="0">
                <a:solidFill>
                  <a:schemeClr val="bg2"/>
                </a:solidFill>
              </a:rPr>
              <a:t>Immunoenzymatic</a:t>
            </a:r>
            <a:r>
              <a:rPr lang="en-GB" i="1" dirty="0" smtClean="0">
                <a:solidFill>
                  <a:schemeClr val="bg2"/>
                </a:solidFill>
              </a:rPr>
              <a:t> assay ELISA for creating standard titration curve of cytokine PAI1</a:t>
            </a:r>
            <a:endParaRPr kumimoji="0" lang="el-GR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251520" y="1340768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Ευχαριστούμε πολύ για την συνεργασία και την βοήθεια τις βιολόγους του εργαστηρίου : </a:t>
            </a:r>
            <a:br>
              <a:rPr lang="el-GR" dirty="0" smtClean="0"/>
            </a:br>
            <a:r>
              <a:rPr lang="el-GR" dirty="0" smtClean="0"/>
              <a:t>Μήνια Αγγελική</a:t>
            </a:r>
            <a:br>
              <a:rPr lang="el-GR" dirty="0" smtClean="0"/>
            </a:br>
            <a:r>
              <a:rPr lang="el-GR" dirty="0" err="1" smtClean="0"/>
              <a:t>Σκορδά</a:t>
            </a:r>
            <a:r>
              <a:rPr lang="el-GR" dirty="0" smtClean="0"/>
              <a:t> Κατερίνα</a:t>
            </a:r>
            <a:endParaRPr lang="el-GR" dirty="0"/>
          </a:p>
        </p:txBody>
      </p:sp>
      <p:sp>
        <p:nvSpPr>
          <p:cNvPr id="6" name="5 - TextBox"/>
          <p:cNvSpPr txBox="1"/>
          <p:nvPr/>
        </p:nvSpPr>
        <p:spPr>
          <a:xfrm>
            <a:off x="251520" y="3861048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Ευχαριστούμε για την προσοχή σας!</a:t>
            </a:r>
          </a:p>
          <a:p>
            <a:pPr algn="ctr"/>
            <a:endParaRPr lang="el-GR" sz="4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88640"/>
            <a:ext cx="9144000" cy="62574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GB" i="1" dirty="0" err="1" smtClean="0">
                <a:solidFill>
                  <a:schemeClr val="bg2"/>
                </a:solidFill>
              </a:rPr>
              <a:t>Immunoenzymatic</a:t>
            </a:r>
            <a:r>
              <a:rPr lang="en-GB" i="1" dirty="0" smtClean="0">
                <a:solidFill>
                  <a:schemeClr val="bg2"/>
                </a:solidFill>
              </a:rPr>
              <a:t> assay ELISA for creating standard titration curve of cytokine PAI1</a:t>
            </a:r>
            <a:endParaRPr kumimoji="0" lang="el-GR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611560" y="1340769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Ερωτήσεις / Απορίες</a:t>
            </a:r>
          </a:p>
          <a:p>
            <a:endParaRPr lang="el-GR" dirty="0"/>
          </a:p>
        </p:txBody>
      </p:sp>
      <p:pic>
        <p:nvPicPr>
          <p:cNvPr id="60420" name="Picture 4" descr="http://sr.photos3.fotosearch.com/bthumb/CSP/CSP568/k56874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132856"/>
            <a:ext cx="3960440" cy="396044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52736"/>
            <a:ext cx="7775575" cy="5400600"/>
          </a:xfrm>
        </p:spPr>
        <p:txBody>
          <a:bodyPr/>
          <a:lstStyle/>
          <a:p>
            <a:pPr algn="just">
              <a:buNone/>
            </a:pPr>
            <a:r>
              <a:rPr lang="el-GR" dirty="0"/>
              <a:t>	</a:t>
            </a:r>
            <a:r>
              <a:rPr lang="en-US" b="1" dirty="0" smtClean="0">
                <a:solidFill>
                  <a:schemeClr val="accent4"/>
                </a:solidFill>
              </a:rPr>
              <a:t>ELISA</a:t>
            </a:r>
            <a:r>
              <a:rPr lang="el-GR" b="1" dirty="0" smtClean="0">
                <a:solidFill>
                  <a:schemeClr val="accent4"/>
                </a:solidFill>
              </a:rPr>
              <a:t> (</a:t>
            </a:r>
            <a:r>
              <a:rPr lang="en-US" b="1" dirty="0" smtClean="0">
                <a:solidFill>
                  <a:schemeClr val="accent4"/>
                </a:solidFill>
              </a:rPr>
              <a:t>Enzyme-</a:t>
            </a:r>
            <a:r>
              <a:rPr lang="en-US" b="1" dirty="0" err="1" smtClean="0">
                <a:solidFill>
                  <a:schemeClr val="accent4"/>
                </a:solidFill>
              </a:rPr>
              <a:t>LinkedImmunoSorbentAssay</a:t>
            </a:r>
            <a:r>
              <a:rPr lang="en-US" b="1" dirty="0" smtClean="0">
                <a:solidFill>
                  <a:schemeClr val="accent4"/>
                </a:solidFill>
              </a:rPr>
              <a:t> </a:t>
            </a:r>
            <a:r>
              <a:rPr lang="el-GR" b="1" dirty="0" smtClean="0">
                <a:solidFill>
                  <a:schemeClr val="accent4"/>
                </a:solidFill>
              </a:rPr>
              <a:t>)</a:t>
            </a:r>
            <a:r>
              <a:rPr lang="en-US" b="1" dirty="0" smtClean="0">
                <a:solidFill>
                  <a:schemeClr val="accent4"/>
                </a:solidFill>
              </a:rPr>
              <a:t>:</a:t>
            </a:r>
            <a:r>
              <a:rPr lang="el-GR" b="1" dirty="0" smtClean="0">
                <a:solidFill>
                  <a:schemeClr val="accent4"/>
                </a:solidFill>
              </a:rPr>
              <a:t> </a:t>
            </a:r>
          </a:p>
          <a:p>
            <a:pPr algn="just">
              <a:buNone/>
            </a:pPr>
            <a:r>
              <a:rPr lang="el-GR" dirty="0" smtClean="0"/>
              <a:t>    </a:t>
            </a:r>
            <a:r>
              <a:rPr lang="el-GR" dirty="0" err="1" smtClean="0"/>
              <a:t>Ανοσοενζυμική</a:t>
            </a:r>
            <a:r>
              <a:rPr lang="el-GR" dirty="0" smtClean="0"/>
              <a:t> δοκιμασία της αναλυτικής βιοχημείας για την ανίχνευση της παρουσίας μίας ουσίας, κυρίως αντιγόνου ή αντισώματος, σε ένα δείγμα (συνήθως υγρό διάλυμα).</a:t>
            </a:r>
          </a:p>
          <a:p>
            <a:endParaRPr lang="el-GR" dirty="0"/>
          </a:p>
          <a:p>
            <a:pPr>
              <a:buNone/>
            </a:pPr>
            <a:r>
              <a:rPr lang="el-GR" dirty="0" smtClean="0"/>
              <a:t>	</a:t>
            </a:r>
            <a:r>
              <a:rPr lang="el-GR" b="1" dirty="0" smtClean="0">
                <a:solidFill>
                  <a:schemeClr val="accent4"/>
                </a:solidFill>
              </a:rPr>
              <a:t>Είδη:</a:t>
            </a:r>
            <a:r>
              <a:rPr lang="el-GR" dirty="0" smtClean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l-GR" dirty="0" smtClean="0"/>
              <a:t>Απλή/ Άμεση </a:t>
            </a:r>
            <a:r>
              <a:rPr lang="en-US" dirty="0" smtClean="0"/>
              <a:t>ELISA</a:t>
            </a:r>
          </a:p>
          <a:p>
            <a:pPr lvl="1">
              <a:buFont typeface="Arial" pitchFamily="34" charset="0"/>
              <a:buChar char="•"/>
            </a:pPr>
            <a:r>
              <a:rPr lang="el-GR" dirty="0" smtClean="0"/>
              <a:t>Έμμεση </a:t>
            </a:r>
            <a:r>
              <a:rPr lang="en-US" dirty="0" smtClean="0"/>
              <a:t>ELISA</a:t>
            </a:r>
            <a:endParaRPr lang="el-GR" dirty="0" smtClean="0"/>
          </a:p>
          <a:p>
            <a:pPr lvl="1">
              <a:buFont typeface="Arial" pitchFamily="34" charset="0"/>
              <a:buChar char="•"/>
            </a:pPr>
            <a:r>
              <a:rPr lang="el-GR" dirty="0" smtClean="0"/>
              <a:t>Ανταγωνιστική </a:t>
            </a:r>
            <a:r>
              <a:rPr lang="en-US" dirty="0" smtClean="0"/>
              <a:t>ELISA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Sandwich ELISA</a:t>
            </a:r>
          </a:p>
          <a:p>
            <a:pPr lvl="2">
              <a:buFont typeface="Arial" pitchFamily="34" charset="0"/>
              <a:buChar char="→"/>
            </a:pPr>
            <a:r>
              <a:rPr lang="el-GR" dirty="0" smtClean="0"/>
              <a:t>  </a:t>
            </a:r>
            <a:r>
              <a:rPr lang="en-US" dirty="0" smtClean="0"/>
              <a:t>Bead-Based Sandwich ELISA</a:t>
            </a:r>
            <a:endParaRPr lang="el-GR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0" y="188640"/>
            <a:ext cx="9144000" cy="720080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GB" i="1" dirty="0" err="1" smtClean="0">
                <a:solidFill>
                  <a:schemeClr val="bg2"/>
                </a:solidFill>
              </a:rPr>
              <a:t>Immunoenzymatic</a:t>
            </a:r>
            <a:r>
              <a:rPr lang="en-GB" i="1" dirty="0" smtClean="0">
                <a:solidFill>
                  <a:schemeClr val="bg2"/>
                </a:solidFill>
              </a:rPr>
              <a:t> assay ELISA for creating standard titration curve of cytokine PAI1</a:t>
            </a:r>
            <a:endParaRPr kumimoji="0" lang="el-GR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4" name="Picture 4" descr="C:\Users\ΑΝΑΣΤΑΣΙΑ\Desktop\Καταγραφή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3789040"/>
            <a:ext cx="1190625" cy="21812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uiExpand="1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88640"/>
            <a:ext cx="9144000" cy="62574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GB" i="1" dirty="0" err="1" smtClean="0">
                <a:solidFill>
                  <a:schemeClr val="bg2"/>
                </a:solidFill>
              </a:rPr>
              <a:t>Immunoenzymatic</a:t>
            </a:r>
            <a:r>
              <a:rPr lang="en-GB" i="1" dirty="0" smtClean="0">
                <a:solidFill>
                  <a:schemeClr val="bg2"/>
                </a:solidFill>
              </a:rPr>
              <a:t> assay ELISA for creating standard titration curve of cytokine PAI1</a:t>
            </a:r>
            <a:endParaRPr kumimoji="0" lang="el-GR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2 - TextBox"/>
          <p:cNvSpPr txBox="1"/>
          <p:nvPr/>
        </p:nvSpPr>
        <p:spPr>
          <a:xfrm>
            <a:off x="683568" y="126876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Διεξαγωγή Πειράματος στο Βιολογικό Εργαστήριο: </a:t>
            </a:r>
            <a:r>
              <a:rPr lang="el-GR" b="0" dirty="0" err="1">
                <a:solidFill>
                  <a:schemeClr val="accent2"/>
                </a:solidFill>
              </a:rPr>
              <a:t>Ανοσοενζυμική</a:t>
            </a:r>
            <a:r>
              <a:rPr lang="el-GR" b="0" dirty="0">
                <a:solidFill>
                  <a:schemeClr val="accent2"/>
                </a:solidFill>
              </a:rPr>
              <a:t> δοκιμασία ELISA για τη δημιουργία πρότυπης καμπύλης τιτλοδότησης της </a:t>
            </a:r>
            <a:r>
              <a:rPr lang="el-GR" b="0" dirty="0" err="1">
                <a:solidFill>
                  <a:schemeClr val="accent2"/>
                </a:solidFill>
              </a:rPr>
              <a:t>κυτοκίνης</a:t>
            </a:r>
            <a:r>
              <a:rPr lang="el-GR" b="0" dirty="0">
                <a:solidFill>
                  <a:schemeClr val="accent2"/>
                </a:solidFill>
              </a:rPr>
              <a:t> PAI1</a:t>
            </a:r>
            <a:endParaRPr lang="el-GR" dirty="0">
              <a:solidFill>
                <a:schemeClr val="accent2"/>
              </a:solidFill>
            </a:endParaRPr>
          </a:p>
        </p:txBody>
      </p:sp>
      <p:pic>
        <p:nvPicPr>
          <p:cNvPr id="4" name="Picture 2" descr="C:\Users\ΑΝΑΣΤΑΣΙΑ\Desktop\Καταγραφή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212976"/>
            <a:ext cx="3614117" cy="1093843"/>
          </a:xfrm>
          <a:prstGeom prst="rect">
            <a:avLst/>
          </a:prstGeom>
          <a:noFill/>
        </p:spPr>
      </p:pic>
      <p:sp>
        <p:nvSpPr>
          <p:cNvPr id="5" name="4 - TextBox"/>
          <p:cNvSpPr txBox="1"/>
          <p:nvPr/>
        </p:nvSpPr>
        <p:spPr>
          <a:xfrm>
            <a:off x="395536" y="2564904"/>
            <a:ext cx="489654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b="0" dirty="0" smtClean="0">
                <a:solidFill>
                  <a:schemeClr val="accent2"/>
                </a:solidFill>
              </a:rPr>
              <a:t>Διαδοχικές αραιώσεις διαλύματος πρωτεΐνης</a:t>
            </a:r>
          </a:p>
          <a:p>
            <a:pPr>
              <a:buFont typeface="Arial" pitchFamily="34" charset="0"/>
              <a:buChar char="•"/>
            </a:pPr>
            <a:r>
              <a:rPr lang="el-GR" b="0" dirty="0" smtClean="0">
                <a:solidFill>
                  <a:schemeClr val="accent2"/>
                </a:solidFill>
              </a:rPr>
              <a:t>Χρήση </a:t>
            </a:r>
            <a:r>
              <a:rPr lang="el-GR" b="0" dirty="0" smtClean="0">
                <a:solidFill>
                  <a:schemeClr val="accent2"/>
                </a:solidFill>
              </a:rPr>
              <a:t>μεθόδου </a:t>
            </a:r>
            <a:r>
              <a:rPr lang="en-US" b="0" dirty="0" smtClean="0">
                <a:solidFill>
                  <a:schemeClr val="accent2"/>
                </a:solidFill>
              </a:rPr>
              <a:t>Bead-Based Sandwich </a:t>
            </a:r>
            <a:r>
              <a:rPr lang="en-US" b="0" dirty="0" smtClean="0">
                <a:solidFill>
                  <a:schemeClr val="accent2"/>
                </a:solidFill>
              </a:rPr>
              <a:t>Elisa</a:t>
            </a:r>
            <a:endParaRPr lang="el-GR" b="0" dirty="0" smtClean="0">
              <a:solidFill>
                <a:schemeClr val="accent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l-GR" b="0" dirty="0" smtClean="0">
                <a:solidFill>
                  <a:schemeClr val="accent2"/>
                </a:solidFill>
              </a:rPr>
              <a:t>Εξαγωγή αποτελεσμάτων από </a:t>
            </a:r>
            <a:r>
              <a:rPr lang="en-US" b="0" dirty="0" smtClean="0">
                <a:solidFill>
                  <a:schemeClr val="accent2"/>
                </a:solidFill>
              </a:rPr>
              <a:t>LUMINEX </a:t>
            </a:r>
            <a:endParaRPr lang="en-US" b="0" dirty="0" smtClean="0">
              <a:solidFill>
                <a:schemeClr val="accent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l-GR" b="0" dirty="0" smtClean="0">
                <a:solidFill>
                  <a:schemeClr val="accent2"/>
                </a:solidFill>
              </a:rPr>
              <a:t>Επεξεργασία </a:t>
            </a:r>
            <a:r>
              <a:rPr lang="el-GR" b="0" dirty="0" smtClean="0">
                <a:solidFill>
                  <a:schemeClr val="accent2"/>
                </a:solidFill>
              </a:rPr>
              <a:t>αποτελεσμάτων σε </a:t>
            </a:r>
            <a:r>
              <a:rPr lang="en-US" b="0" dirty="0" smtClean="0">
                <a:solidFill>
                  <a:schemeClr val="accent2"/>
                </a:solidFill>
              </a:rPr>
              <a:t>Excel</a:t>
            </a:r>
            <a:r>
              <a:rPr lang="el-GR" b="0" dirty="0" smtClean="0">
                <a:solidFill>
                  <a:schemeClr val="accent2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l-GR" b="0" dirty="0" smtClean="0">
                <a:solidFill>
                  <a:schemeClr val="accent2"/>
                </a:solidFill>
              </a:rPr>
              <a:t>Σύγκριση αποτελεσμάτων δοκιμών των διαφόρων μελών</a:t>
            </a:r>
          </a:p>
          <a:p>
            <a:pPr>
              <a:buFont typeface="Arial" pitchFamily="34" charset="0"/>
              <a:buChar char="•"/>
            </a:pPr>
            <a:endParaRPr lang="el-GR" b="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88640"/>
            <a:ext cx="9144000" cy="62574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GB" i="1" dirty="0" err="1" smtClean="0">
                <a:solidFill>
                  <a:schemeClr val="bg2"/>
                </a:solidFill>
              </a:rPr>
              <a:t>Immunoenzymatic</a:t>
            </a:r>
            <a:r>
              <a:rPr lang="en-GB" i="1" dirty="0" smtClean="0">
                <a:solidFill>
                  <a:schemeClr val="bg2"/>
                </a:solidFill>
              </a:rPr>
              <a:t> assay ELISA for creating standard titration curve of cytokine PAI1</a:t>
            </a:r>
            <a:endParaRPr kumimoji="0" lang="el-GR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2 - TextBox"/>
          <p:cNvSpPr txBox="1"/>
          <p:nvPr/>
        </p:nvSpPr>
        <p:spPr>
          <a:xfrm>
            <a:off x="395536" y="1196752"/>
            <a:ext cx="5040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002060"/>
                </a:solidFill>
              </a:rPr>
              <a:t>Αντίσωμα (</a:t>
            </a:r>
            <a:r>
              <a:rPr lang="en-US" dirty="0" err="1" smtClean="0">
                <a:solidFill>
                  <a:srgbClr val="002060"/>
                </a:solidFill>
              </a:rPr>
              <a:t>Ab</a:t>
            </a:r>
            <a:r>
              <a:rPr lang="el-GR" dirty="0" smtClean="0">
                <a:solidFill>
                  <a:srgbClr val="002060"/>
                </a:solidFill>
              </a:rPr>
              <a:t>) :</a:t>
            </a:r>
          </a:p>
          <a:p>
            <a:r>
              <a:rPr lang="el-GR" b="0" dirty="0" smtClean="0">
                <a:solidFill>
                  <a:schemeClr val="accent2"/>
                </a:solidFill>
              </a:rPr>
              <a:t>Ο</a:t>
            </a:r>
            <a:r>
              <a:rPr lang="el-GR" b="0" dirty="0" smtClean="0">
                <a:solidFill>
                  <a:schemeClr val="accent2"/>
                </a:solidFill>
              </a:rPr>
              <a:t>υσία που παράγεται </a:t>
            </a:r>
            <a:r>
              <a:rPr lang="el-GR" b="0" dirty="0" smtClean="0">
                <a:solidFill>
                  <a:schemeClr val="accent2"/>
                </a:solidFill>
              </a:rPr>
              <a:t>από τα Β λεμφοκύτταρα σε απάντηση ενός και μοναδικού </a:t>
            </a:r>
            <a:r>
              <a:rPr lang="el-GR" b="0" dirty="0" smtClean="0">
                <a:solidFill>
                  <a:schemeClr val="accent2"/>
                </a:solidFill>
              </a:rPr>
              <a:t>αντιγόνου.</a:t>
            </a:r>
          </a:p>
          <a:p>
            <a:endParaRPr lang="el-GR" b="0" dirty="0" smtClean="0">
              <a:solidFill>
                <a:schemeClr val="accent2"/>
              </a:solidFill>
            </a:endParaRPr>
          </a:p>
          <a:p>
            <a:endParaRPr lang="el-GR" b="0" dirty="0" smtClean="0">
              <a:solidFill>
                <a:schemeClr val="accent2"/>
              </a:solidFill>
            </a:endParaRPr>
          </a:p>
          <a:p>
            <a:r>
              <a:rPr lang="el-GR" dirty="0" smtClean="0">
                <a:solidFill>
                  <a:srgbClr val="002060"/>
                </a:solidFill>
              </a:rPr>
              <a:t>Αντιγόνο (</a:t>
            </a:r>
            <a:r>
              <a:rPr lang="en-US" dirty="0" smtClean="0">
                <a:solidFill>
                  <a:srgbClr val="002060"/>
                </a:solidFill>
              </a:rPr>
              <a:t>Ag) :</a:t>
            </a:r>
          </a:p>
          <a:p>
            <a:r>
              <a:rPr lang="el-GR" b="0" dirty="0" smtClean="0">
                <a:solidFill>
                  <a:schemeClr val="accent2"/>
                </a:solidFill>
              </a:rPr>
              <a:t>Οποιαδήποτε </a:t>
            </a:r>
            <a:r>
              <a:rPr lang="el-GR" b="0" dirty="0" smtClean="0">
                <a:solidFill>
                  <a:schemeClr val="accent2"/>
                </a:solidFill>
              </a:rPr>
              <a:t>ουσία ενεργοποιεί το ανοσοποιητικό σύστημα του </a:t>
            </a:r>
            <a:r>
              <a:rPr lang="el-GR" b="0" dirty="0" smtClean="0">
                <a:solidFill>
                  <a:schemeClr val="accent2"/>
                </a:solidFill>
              </a:rPr>
              <a:t>οργανισμού.</a:t>
            </a:r>
            <a:endParaRPr lang="el-GR" b="0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ΑΝΑΣΤΑΣΙΑ\Desktop\255px-Antibody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628800"/>
            <a:ext cx="2736304" cy="386301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88640"/>
            <a:ext cx="9144000" cy="62574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GB" i="1" dirty="0" err="1" smtClean="0">
                <a:solidFill>
                  <a:schemeClr val="bg2"/>
                </a:solidFill>
              </a:rPr>
              <a:t>Immunoenzymatic</a:t>
            </a:r>
            <a:r>
              <a:rPr lang="en-GB" i="1" dirty="0" smtClean="0">
                <a:solidFill>
                  <a:schemeClr val="bg2"/>
                </a:solidFill>
              </a:rPr>
              <a:t> assay ELISA for creating standard titration curve of cytokine PAI1</a:t>
            </a:r>
            <a:endParaRPr kumimoji="0" lang="el-GR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2 - TextBox"/>
          <p:cNvSpPr txBox="1"/>
          <p:nvPr/>
        </p:nvSpPr>
        <p:spPr>
          <a:xfrm>
            <a:off x="179512" y="1196752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err="1" smtClean="0"/>
              <a:t>Κυτοκίνες</a:t>
            </a:r>
            <a:r>
              <a:rPr lang="el-GR" dirty="0" smtClean="0"/>
              <a:t>:</a:t>
            </a:r>
          </a:p>
          <a:p>
            <a:r>
              <a:rPr lang="el-GR" b="0" dirty="0" smtClean="0">
                <a:solidFill>
                  <a:schemeClr val="accent2"/>
                </a:solidFill>
              </a:rPr>
              <a:t>Πρωτεΐνες </a:t>
            </a:r>
            <a:r>
              <a:rPr lang="el-GR" b="0" dirty="0" smtClean="0">
                <a:solidFill>
                  <a:schemeClr val="accent2"/>
                </a:solidFill>
              </a:rPr>
              <a:t>που ρυθμίζουν την κυτταρική αύξηση και λειτουργούν κατά την διάρκεια  φλεγμονής και ειδικών ανοσολογικών </a:t>
            </a:r>
            <a:r>
              <a:rPr lang="el-GR" b="0" dirty="0" smtClean="0">
                <a:solidFill>
                  <a:schemeClr val="accent2"/>
                </a:solidFill>
              </a:rPr>
              <a:t>αντιδράσεων</a:t>
            </a:r>
          </a:p>
        </p:txBody>
      </p:sp>
      <p:pic>
        <p:nvPicPr>
          <p:cNvPr id="2050" name="Picture 2" descr="C:\Users\ΑΝΑΣΤΑΣΙΑ\Desktop\250px-1OC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717032"/>
            <a:ext cx="2381250" cy="1619250"/>
          </a:xfrm>
          <a:prstGeom prst="rect">
            <a:avLst/>
          </a:prstGeom>
          <a:noFill/>
        </p:spPr>
      </p:pic>
      <p:sp>
        <p:nvSpPr>
          <p:cNvPr id="5" name="4 - TextBox"/>
          <p:cNvSpPr txBox="1"/>
          <p:nvPr/>
        </p:nvSpPr>
        <p:spPr>
          <a:xfrm>
            <a:off x="179512" y="2924944"/>
            <a:ext cx="64087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PAI</a:t>
            </a:r>
            <a:r>
              <a:rPr lang="el-GR" dirty="0" smtClean="0"/>
              <a:t>1 (</a:t>
            </a:r>
            <a:r>
              <a:rPr lang="en-US" dirty="0" err="1" smtClean="0"/>
              <a:t>Plasminogen</a:t>
            </a:r>
            <a:r>
              <a:rPr lang="en-US" dirty="0" smtClean="0"/>
              <a:t> activator inhibitor-1</a:t>
            </a:r>
            <a:r>
              <a:rPr lang="el-GR" dirty="0" smtClean="0"/>
              <a:t>):</a:t>
            </a:r>
          </a:p>
          <a:p>
            <a:r>
              <a:rPr lang="el-GR" b="0" dirty="0" smtClean="0">
                <a:solidFill>
                  <a:schemeClr val="accent2"/>
                </a:solidFill>
              </a:rPr>
              <a:t>Ο αναστολέας ενεργοποιητή πλασμινογόνου τύπου 1. </a:t>
            </a:r>
          </a:p>
          <a:p>
            <a:r>
              <a:rPr lang="el-GR" b="0" i="1" dirty="0" smtClean="0">
                <a:solidFill>
                  <a:schemeClr val="accent2"/>
                </a:solidFill>
              </a:rPr>
              <a:t>Για ποιον λόγο να μελετήσουμε την </a:t>
            </a:r>
            <a:r>
              <a:rPr lang="el-GR" b="0" i="1" dirty="0" err="1" smtClean="0">
                <a:solidFill>
                  <a:schemeClr val="accent2"/>
                </a:solidFill>
              </a:rPr>
              <a:t>κυτοκίνη</a:t>
            </a:r>
            <a:r>
              <a:rPr lang="el-GR" b="0" i="1" dirty="0" smtClean="0">
                <a:solidFill>
                  <a:schemeClr val="accent2"/>
                </a:solidFill>
              </a:rPr>
              <a:t> ΡΑΙ1? </a:t>
            </a:r>
          </a:p>
          <a:p>
            <a:r>
              <a:rPr lang="el-GR" b="0" dirty="0" smtClean="0">
                <a:solidFill>
                  <a:schemeClr val="accent2"/>
                </a:solidFill>
              </a:rPr>
              <a:t>Την μελετάμε γιατί οι αυξημένες ή μειωμένες συγκεντρώσεις της σχετίζονται με διάφορες παθογένειες, π.χ. στεφανιαία νόσος</a:t>
            </a:r>
          </a:p>
          <a:p>
            <a:endParaRPr lang="el-G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88640"/>
            <a:ext cx="9144000" cy="62574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GB" i="1" dirty="0" err="1" smtClean="0">
                <a:solidFill>
                  <a:schemeClr val="bg2"/>
                </a:solidFill>
              </a:rPr>
              <a:t>Immunoenzymatic</a:t>
            </a:r>
            <a:r>
              <a:rPr lang="en-GB" i="1" dirty="0" smtClean="0">
                <a:solidFill>
                  <a:schemeClr val="bg2"/>
                </a:solidFill>
              </a:rPr>
              <a:t> assay ELISA for creating standard titration curve of cytokine PAI1</a:t>
            </a:r>
            <a:endParaRPr kumimoji="0" lang="el-GR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2987824" y="3198167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Εξοπλισμός / Υλικά  </a:t>
            </a:r>
          </a:p>
        </p:txBody>
      </p:sp>
      <p:pic>
        <p:nvPicPr>
          <p:cNvPr id="60421" name="Picture 5" descr="C:\Users\ΑΝΑΣΤΑΣΙΑ\Desktop\lumin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3686" y="3681028"/>
            <a:ext cx="2238794" cy="1368152"/>
          </a:xfrm>
          <a:prstGeom prst="rect">
            <a:avLst/>
          </a:prstGeom>
          <a:noFill/>
        </p:spPr>
      </p:pic>
      <p:pic>
        <p:nvPicPr>
          <p:cNvPr id="7" name="Picture 10" descr="http://imm.fm.ul.pt/image/image_gallery?img_id=284952&amp;t=1346661966067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13883" y="3659832"/>
            <a:ext cx="1992200" cy="1213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0" descr="http://www.keison.co.uk/products/grantbio/pv1.jpg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006526"/>
            <a:ext cx="1865662" cy="120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8" descr="http://loja.cirurgicaestilo.com.br/ecommerce_site/arquivos8114/arquivos/1323194941_1.jpg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49180"/>
            <a:ext cx="2232248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 descr="http://laboglob.com/shop/media/images/org/30096TCPlate3.jpg"/>
          <p:cNvPicPr/>
          <p:nvPr/>
        </p:nvPicPr>
        <p:blipFill>
          <a:blip r:embed="rId9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13883" y="2215853"/>
            <a:ext cx="1781585" cy="120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7" descr="http://www.keison.co.uk/products/grantinstruments/mxb.jpg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15853"/>
            <a:ext cx="2088232" cy="1281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6" descr="https://tools.lifetechnologies.com/content/sfs/prodImages/high/MagSepA14179.jpg"/>
          <p:cNvPicPr/>
          <p:nvPr/>
        </p:nvPicPr>
        <p:blipFill>
          <a:blip r:embed="rId12" r:link="rId1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526611" y="1006526"/>
            <a:ext cx="1757561" cy="1235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5" name="Picture 1" descr="C:\Users\ΑΝΑΣΤΑΣΙΑ\Desktop\12617-100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95468" y="5049180"/>
            <a:ext cx="1584712" cy="126281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88640"/>
            <a:ext cx="9144000" cy="62574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GB" i="1" dirty="0" err="1" smtClean="0">
                <a:solidFill>
                  <a:schemeClr val="bg2"/>
                </a:solidFill>
              </a:rPr>
              <a:t>Immunoenzymatic</a:t>
            </a:r>
            <a:r>
              <a:rPr lang="en-GB" i="1" dirty="0" smtClean="0">
                <a:solidFill>
                  <a:schemeClr val="bg2"/>
                </a:solidFill>
              </a:rPr>
              <a:t> assay ELISA for creating standard titration curve of cytokine PAI1</a:t>
            </a:r>
            <a:endParaRPr kumimoji="0" lang="el-GR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2 - TextBox"/>
          <p:cNvSpPr txBox="1"/>
          <p:nvPr/>
        </p:nvSpPr>
        <p:spPr>
          <a:xfrm>
            <a:off x="683568" y="1268760"/>
            <a:ext cx="7056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Πειραματική Διαδικασία: </a:t>
            </a:r>
          </a:p>
          <a:p>
            <a:pPr algn="just"/>
            <a:r>
              <a:rPr lang="el-GR" b="0" dirty="0" smtClean="0">
                <a:solidFill>
                  <a:schemeClr val="tx1"/>
                </a:solidFill>
              </a:rPr>
              <a:t>Αφού γίνουν οι κατάλληλοι υπολογισμοί και αναμίξεις για να πετύχουμε τις συγκεντρώσεις των διαλυμάτων που χρειαζόμαστε, η διαδικασία περιγράφεται σχηματικά:</a:t>
            </a:r>
          </a:p>
        </p:txBody>
      </p:sp>
      <p:pic>
        <p:nvPicPr>
          <p:cNvPr id="6" name="Picture 6" descr="C:\Users\ΑΝΑΣΤΑΣΙΑ\Desktop\schematic_representation_sandwich-based_bio-plex_assay_workflow_fi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645024"/>
            <a:ext cx="8716098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88640"/>
            <a:ext cx="9144000" cy="62574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GB" i="1" dirty="0" err="1" smtClean="0">
                <a:solidFill>
                  <a:schemeClr val="bg2"/>
                </a:solidFill>
              </a:rPr>
              <a:t>Immunoenzymatic</a:t>
            </a:r>
            <a:r>
              <a:rPr lang="en-GB" i="1" dirty="0" smtClean="0">
                <a:solidFill>
                  <a:schemeClr val="bg2"/>
                </a:solidFill>
              </a:rPr>
              <a:t> assay ELISA for creating standard titration curve of cytokine PAI1</a:t>
            </a:r>
            <a:endParaRPr kumimoji="0" lang="el-GR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827584" y="1268760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Αποτελέσματα : </a:t>
            </a:r>
          </a:p>
        </p:txBody>
      </p:sp>
      <p:graphicFrame>
        <p:nvGraphicFramePr>
          <p:cNvPr id="7" name="6 - Πίνακας"/>
          <p:cNvGraphicFramePr>
            <a:graphicFrameLocks noGrp="1"/>
          </p:cNvGraphicFramePr>
          <p:nvPr/>
        </p:nvGraphicFramePr>
        <p:xfrm>
          <a:off x="1187623" y="1988839"/>
          <a:ext cx="6332975" cy="3522295"/>
        </p:xfrm>
        <a:graphic>
          <a:graphicData uri="http://schemas.openxmlformats.org/drawingml/2006/table">
            <a:tbl>
              <a:tblPr/>
              <a:tblGrid>
                <a:gridCol w="1008113"/>
                <a:gridCol w="651622"/>
                <a:gridCol w="857809"/>
                <a:gridCol w="831962"/>
                <a:gridCol w="757218"/>
                <a:gridCol w="729277"/>
                <a:gridCol w="767697"/>
                <a:gridCol w="729277"/>
              </a:tblGrid>
              <a:tr h="3581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Συγκέντρωση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Median Fluoresence Intensity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3619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(ng/ml)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Νάντερ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Δ.Αγγελική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Γ.Αγγελική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Βαγγέλης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Μ.Ο.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Τυπική απόκλιση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CV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23099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23359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23798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22999,5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23313,88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356,57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0,015294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20175,5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22655,5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21967,5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19089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20971,88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1633,53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0,077892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17595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19740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18437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16759,5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18132,88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1271,59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0,070126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13985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15833,5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12974,5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13742,5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14133,88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1212,19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0,085765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10755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11662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10198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9349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10491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971,42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0,092595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1,25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5975,5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6126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6283,5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4582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5741,75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783,33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0,136426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2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0,625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4078,5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4377,5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3982,5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2978,5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3854,25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607</a:t>
                      </a:r>
                      <a:r>
                        <a:rPr lang="en-GB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5812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0,157639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261,5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275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256,5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259,5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en-GB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l-GR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4298</a:t>
                      </a:r>
                      <a:endParaRPr lang="el-G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0,047899</a:t>
                      </a:r>
                      <a:endParaRPr lang="el-G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88640"/>
            <a:ext cx="9144000" cy="625748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en-GB" i="1" dirty="0" err="1" smtClean="0">
                <a:solidFill>
                  <a:schemeClr val="bg2"/>
                </a:solidFill>
              </a:rPr>
              <a:t>Immunoenzymatic</a:t>
            </a:r>
            <a:r>
              <a:rPr lang="en-GB" i="1" dirty="0" smtClean="0">
                <a:solidFill>
                  <a:schemeClr val="bg2"/>
                </a:solidFill>
              </a:rPr>
              <a:t> assay ELISA for creating standard titration curve of cytokine PAI1</a:t>
            </a:r>
            <a:endParaRPr kumimoji="0" lang="el-GR" b="0" i="1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Chart 2"/>
          <p:cNvGraphicFramePr/>
          <p:nvPr/>
        </p:nvGraphicFramePr>
        <p:xfrm>
          <a:off x="1043608" y="1196752"/>
          <a:ext cx="2879677" cy="2463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3"/>
          <p:cNvGraphicFramePr/>
          <p:nvPr/>
        </p:nvGraphicFramePr>
        <p:xfrm>
          <a:off x="5004048" y="1196752"/>
          <a:ext cx="2828925" cy="2457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4"/>
          <p:cNvGraphicFramePr/>
          <p:nvPr/>
        </p:nvGraphicFramePr>
        <p:xfrm>
          <a:off x="1043608" y="3933056"/>
          <a:ext cx="2886075" cy="262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5"/>
          <p:cNvGraphicFramePr/>
          <p:nvPr/>
        </p:nvGraphicFramePr>
        <p:xfrm>
          <a:off x="5004048" y="3933056"/>
          <a:ext cx="2819400" cy="262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9" grpId="0">
        <p:bldAsOne/>
      </p:bldGraphic>
      <p:bldGraphic spid="10" grpId="0">
        <p:bldAsOne/>
      </p:bldGraphic>
      <p:bldGraphic spid="11" grpId="0">
        <p:bldAsOne/>
      </p:bldGraphic>
    </p:bldLst>
  </p:timing>
</p:sld>
</file>

<file path=ppt/theme/theme1.xml><?xml version="1.0" encoding="utf-8"?>
<a:theme xmlns:a="http://schemas.openxmlformats.org/drawingml/2006/main" name="m62-glass-bottles">
  <a:themeElements>
    <a:clrScheme name="m62-glass-bottles 16">
      <a:dk1>
        <a:srgbClr val="003366"/>
      </a:dk1>
      <a:lt1>
        <a:srgbClr val="FFFFFF"/>
      </a:lt1>
      <a:dk2>
        <a:srgbClr val="FFFFFF"/>
      </a:dk2>
      <a:lt2>
        <a:srgbClr val="000000"/>
      </a:lt2>
      <a:accent1>
        <a:srgbClr val="5F9ECA"/>
      </a:accent1>
      <a:accent2>
        <a:srgbClr val="264C8D"/>
      </a:accent2>
      <a:accent3>
        <a:srgbClr val="FFFFFF"/>
      </a:accent3>
      <a:accent4>
        <a:srgbClr val="002A56"/>
      </a:accent4>
      <a:accent5>
        <a:srgbClr val="B6CCE1"/>
      </a:accent5>
      <a:accent6>
        <a:srgbClr val="21447F"/>
      </a:accent6>
      <a:hlink>
        <a:srgbClr val="206F7A"/>
      </a:hlink>
      <a:folHlink>
        <a:srgbClr val="051846"/>
      </a:folHlink>
    </a:clrScheme>
    <a:fontScheme name="m62-glass-bott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62-glass-bottl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glass-bottl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glass-bottl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glass-bottl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glass-bottl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glass-bottl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glass-bottl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glass-bottl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glass-bottl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glass-bottl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glass-bottl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glass-bottl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62-glass-bottles 13">
        <a:dk1>
          <a:srgbClr val="FFFFFF"/>
        </a:dk1>
        <a:lt1>
          <a:srgbClr val="FFFFFF"/>
        </a:lt1>
        <a:dk2>
          <a:srgbClr val="FFFFFF"/>
        </a:dk2>
        <a:lt2>
          <a:srgbClr val="000000"/>
        </a:lt2>
        <a:accent1>
          <a:srgbClr val="122C74"/>
        </a:accent1>
        <a:accent2>
          <a:srgbClr val="0099FF"/>
        </a:accent2>
        <a:accent3>
          <a:srgbClr val="FFFFFF"/>
        </a:accent3>
        <a:accent4>
          <a:srgbClr val="DADADA"/>
        </a:accent4>
        <a:accent5>
          <a:srgbClr val="AAACBC"/>
        </a:accent5>
        <a:accent6>
          <a:srgbClr val="008AE7"/>
        </a:accent6>
        <a:hlink>
          <a:srgbClr val="99CC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glass-bottles 14">
        <a:dk1>
          <a:srgbClr val="FFFFFF"/>
        </a:dk1>
        <a:lt1>
          <a:srgbClr val="FFFFFF"/>
        </a:lt1>
        <a:dk2>
          <a:srgbClr val="FFFFFF"/>
        </a:dk2>
        <a:lt2>
          <a:srgbClr val="000000"/>
        </a:lt2>
        <a:accent1>
          <a:srgbClr val="5C8F35"/>
        </a:accent1>
        <a:accent2>
          <a:srgbClr val="99CC00"/>
        </a:accent2>
        <a:accent3>
          <a:srgbClr val="FFFFFF"/>
        </a:accent3>
        <a:accent4>
          <a:srgbClr val="DADADA"/>
        </a:accent4>
        <a:accent5>
          <a:srgbClr val="B5C6AE"/>
        </a:accent5>
        <a:accent6>
          <a:srgbClr val="8AB900"/>
        </a:accent6>
        <a:hlink>
          <a:srgbClr val="DDDDDD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glass-bottles 15">
        <a:dk1>
          <a:srgbClr val="FFFFFF"/>
        </a:dk1>
        <a:lt1>
          <a:srgbClr val="FFFFFF"/>
        </a:lt1>
        <a:dk2>
          <a:srgbClr val="FFFFFF"/>
        </a:dk2>
        <a:lt2>
          <a:srgbClr val="000000"/>
        </a:lt2>
        <a:accent1>
          <a:srgbClr val="5F9ECA"/>
        </a:accent1>
        <a:accent2>
          <a:srgbClr val="264C8D"/>
        </a:accent2>
        <a:accent3>
          <a:srgbClr val="FFFFFF"/>
        </a:accent3>
        <a:accent4>
          <a:srgbClr val="DADADA"/>
        </a:accent4>
        <a:accent5>
          <a:srgbClr val="B6CCE1"/>
        </a:accent5>
        <a:accent6>
          <a:srgbClr val="21447F"/>
        </a:accent6>
        <a:hlink>
          <a:srgbClr val="E7F2FF"/>
        </a:hlink>
        <a:folHlink>
          <a:srgbClr val="0518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62-glass-bottles 16">
        <a:dk1>
          <a:srgbClr val="003366"/>
        </a:dk1>
        <a:lt1>
          <a:srgbClr val="FFFFFF"/>
        </a:lt1>
        <a:dk2>
          <a:srgbClr val="FFFFFF"/>
        </a:dk2>
        <a:lt2>
          <a:srgbClr val="000000"/>
        </a:lt2>
        <a:accent1>
          <a:srgbClr val="5F9ECA"/>
        </a:accent1>
        <a:accent2>
          <a:srgbClr val="264C8D"/>
        </a:accent2>
        <a:accent3>
          <a:srgbClr val="FFFFFF"/>
        </a:accent3>
        <a:accent4>
          <a:srgbClr val="002A56"/>
        </a:accent4>
        <a:accent5>
          <a:srgbClr val="B6CCE1"/>
        </a:accent5>
        <a:accent6>
          <a:srgbClr val="21447F"/>
        </a:accent6>
        <a:hlink>
          <a:srgbClr val="206F7A"/>
        </a:hlink>
        <a:folHlink>
          <a:srgbClr val="05184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M62GS&amp;H002">
  <a:themeElements>
    <a:clrScheme name="1_M62GS&amp;H002 16">
      <a:dk1>
        <a:srgbClr val="003366"/>
      </a:dk1>
      <a:lt1>
        <a:srgbClr val="FFFFFF"/>
      </a:lt1>
      <a:dk2>
        <a:srgbClr val="FFFFFF"/>
      </a:dk2>
      <a:lt2>
        <a:srgbClr val="000000"/>
      </a:lt2>
      <a:accent1>
        <a:srgbClr val="5F9ECA"/>
      </a:accent1>
      <a:accent2>
        <a:srgbClr val="264C8D"/>
      </a:accent2>
      <a:accent3>
        <a:srgbClr val="FFFFFF"/>
      </a:accent3>
      <a:accent4>
        <a:srgbClr val="002A56"/>
      </a:accent4>
      <a:accent5>
        <a:srgbClr val="B6CCE1"/>
      </a:accent5>
      <a:accent6>
        <a:srgbClr val="21447F"/>
      </a:accent6>
      <a:hlink>
        <a:srgbClr val="206F7A"/>
      </a:hlink>
      <a:folHlink>
        <a:srgbClr val="051846"/>
      </a:folHlink>
    </a:clrScheme>
    <a:fontScheme name="1_M62GS&amp;H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M62GS&amp;H0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S&amp;H00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S&amp;H00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S&amp;H00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S&amp;H00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S&amp;H00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S&amp;H00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S&amp;H00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S&amp;H00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S&amp;H00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S&amp;H00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S&amp;H00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62GS&amp;H002 13">
        <a:dk1>
          <a:srgbClr val="FFFFFF"/>
        </a:dk1>
        <a:lt1>
          <a:srgbClr val="FFFFFF"/>
        </a:lt1>
        <a:dk2>
          <a:srgbClr val="FFFFFF"/>
        </a:dk2>
        <a:lt2>
          <a:srgbClr val="000000"/>
        </a:lt2>
        <a:accent1>
          <a:srgbClr val="122C74"/>
        </a:accent1>
        <a:accent2>
          <a:srgbClr val="0099FF"/>
        </a:accent2>
        <a:accent3>
          <a:srgbClr val="FFFFFF"/>
        </a:accent3>
        <a:accent4>
          <a:srgbClr val="DADADA"/>
        </a:accent4>
        <a:accent5>
          <a:srgbClr val="AAACBC"/>
        </a:accent5>
        <a:accent6>
          <a:srgbClr val="008AE7"/>
        </a:accent6>
        <a:hlink>
          <a:srgbClr val="99CC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S&amp;H002 14">
        <a:dk1>
          <a:srgbClr val="FFFFFF"/>
        </a:dk1>
        <a:lt1>
          <a:srgbClr val="FFFFFF"/>
        </a:lt1>
        <a:dk2>
          <a:srgbClr val="FFFFFF"/>
        </a:dk2>
        <a:lt2>
          <a:srgbClr val="000000"/>
        </a:lt2>
        <a:accent1>
          <a:srgbClr val="5C8F35"/>
        </a:accent1>
        <a:accent2>
          <a:srgbClr val="99CC00"/>
        </a:accent2>
        <a:accent3>
          <a:srgbClr val="FFFFFF"/>
        </a:accent3>
        <a:accent4>
          <a:srgbClr val="DADADA"/>
        </a:accent4>
        <a:accent5>
          <a:srgbClr val="B5C6AE"/>
        </a:accent5>
        <a:accent6>
          <a:srgbClr val="8AB900"/>
        </a:accent6>
        <a:hlink>
          <a:srgbClr val="DDDDDD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S&amp;H002 15">
        <a:dk1>
          <a:srgbClr val="FFFFFF"/>
        </a:dk1>
        <a:lt1>
          <a:srgbClr val="FFFFFF"/>
        </a:lt1>
        <a:dk2>
          <a:srgbClr val="FFFFFF"/>
        </a:dk2>
        <a:lt2>
          <a:srgbClr val="000000"/>
        </a:lt2>
        <a:accent1>
          <a:srgbClr val="5F9ECA"/>
        </a:accent1>
        <a:accent2>
          <a:srgbClr val="264C8D"/>
        </a:accent2>
        <a:accent3>
          <a:srgbClr val="FFFFFF"/>
        </a:accent3>
        <a:accent4>
          <a:srgbClr val="DADADA"/>
        </a:accent4>
        <a:accent5>
          <a:srgbClr val="B6CCE1"/>
        </a:accent5>
        <a:accent6>
          <a:srgbClr val="21447F"/>
        </a:accent6>
        <a:hlink>
          <a:srgbClr val="E7F2FF"/>
        </a:hlink>
        <a:folHlink>
          <a:srgbClr val="0518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62GS&amp;H002 16">
        <a:dk1>
          <a:srgbClr val="003366"/>
        </a:dk1>
        <a:lt1>
          <a:srgbClr val="FFFFFF"/>
        </a:lt1>
        <a:dk2>
          <a:srgbClr val="FFFFFF"/>
        </a:dk2>
        <a:lt2>
          <a:srgbClr val="000000"/>
        </a:lt2>
        <a:accent1>
          <a:srgbClr val="5F9ECA"/>
        </a:accent1>
        <a:accent2>
          <a:srgbClr val="264C8D"/>
        </a:accent2>
        <a:accent3>
          <a:srgbClr val="FFFFFF"/>
        </a:accent3>
        <a:accent4>
          <a:srgbClr val="002A56"/>
        </a:accent4>
        <a:accent5>
          <a:srgbClr val="B6CCE1"/>
        </a:accent5>
        <a:accent6>
          <a:srgbClr val="21447F"/>
        </a:accent6>
        <a:hlink>
          <a:srgbClr val="206F7A"/>
        </a:hlink>
        <a:folHlink>
          <a:srgbClr val="05184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62GS&amp;H002">
  <a:themeElements>
    <a:clrScheme name="2_M62GS&amp;H002 16">
      <a:dk1>
        <a:srgbClr val="003366"/>
      </a:dk1>
      <a:lt1>
        <a:srgbClr val="FFFFFF"/>
      </a:lt1>
      <a:dk2>
        <a:srgbClr val="FFFFFF"/>
      </a:dk2>
      <a:lt2>
        <a:srgbClr val="000000"/>
      </a:lt2>
      <a:accent1>
        <a:srgbClr val="5F9ECA"/>
      </a:accent1>
      <a:accent2>
        <a:srgbClr val="264C8D"/>
      </a:accent2>
      <a:accent3>
        <a:srgbClr val="FFFFFF"/>
      </a:accent3>
      <a:accent4>
        <a:srgbClr val="002A56"/>
      </a:accent4>
      <a:accent5>
        <a:srgbClr val="B6CCE1"/>
      </a:accent5>
      <a:accent6>
        <a:srgbClr val="21447F"/>
      </a:accent6>
      <a:hlink>
        <a:srgbClr val="206F7A"/>
      </a:hlink>
      <a:folHlink>
        <a:srgbClr val="051846"/>
      </a:folHlink>
    </a:clrScheme>
    <a:fontScheme name="2_M62GS&amp;H0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M62GS&amp;H0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S&amp;H00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S&amp;H00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S&amp;H00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S&amp;H00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S&amp;H00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S&amp;H00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S&amp;H00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S&amp;H00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S&amp;H00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S&amp;H00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S&amp;H00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M62GS&amp;H002 13">
        <a:dk1>
          <a:srgbClr val="FFFFFF"/>
        </a:dk1>
        <a:lt1>
          <a:srgbClr val="FFFFFF"/>
        </a:lt1>
        <a:dk2>
          <a:srgbClr val="FFFFFF"/>
        </a:dk2>
        <a:lt2>
          <a:srgbClr val="000000"/>
        </a:lt2>
        <a:accent1>
          <a:srgbClr val="122C74"/>
        </a:accent1>
        <a:accent2>
          <a:srgbClr val="0099FF"/>
        </a:accent2>
        <a:accent3>
          <a:srgbClr val="FFFFFF"/>
        </a:accent3>
        <a:accent4>
          <a:srgbClr val="DADADA"/>
        </a:accent4>
        <a:accent5>
          <a:srgbClr val="AAACBC"/>
        </a:accent5>
        <a:accent6>
          <a:srgbClr val="008AE7"/>
        </a:accent6>
        <a:hlink>
          <a:srgbClr val="99CC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S&amp;H002 14">
        <a:dk1>
          <a:srgbClr val="FFFFFF"/>
        </a:dk1>
        <a:lt1>
          <a:srgbClr val="FFFFFF"/>
        </a:lt1>
        <a:dk2>
          <a:srgbClr val="FFFFFF"/>
        </a:dk2>
        <a:lt2>
          <a:srgbClr val="000000"/>
        </a:lt2>
        <a:accent1>
          <a:srgbClr val="5C8F35"/>
        </a:accent1>
        <a:accent2>
          <a:srgbClr val="99CC00"/>
        </a:accent2>
        <a:accent3>
          <a:srgbClr val="FFFFFF"/>
        </a:accent3>
        <a:accent4>
          <a:srgbClr val="DADADA"/>
        </a:accent4>
        <a:accent5>
          <a:srgbClr val="B5C6AE"/>
        </a:accent5>
        <a:accent6>
          <a:srgbClr val="8AB900"/>
        </a:accent6>
        <a:hlink>
          <a:srgbClr val="DDDDDD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S&amp;H002 15">
        <a:dk1>
          <a:srgbClr val="FFFFFF"/>
        </a:dk1>
        <a:lt1>
          <a:srgbClr val="FFFFFF"/>
        </a:lt1>
        <a:dk2>
          <a:srgbClr val="FFFFFF"/>
        </a:dk2>
        <a:lt2>
          <a:srgbClr val="000000"/>
        </a:lt2>
        <a:accent1>
          <a:srgbClr val="5F9ECA"/>
        </a:accent1>
        <a:accent2>
          <a:srgbClr val="264C8D"/>
        </a:accent2>
        <a:accent3>
          <a:srgbClr val="FFFFFF"/>
        </a:accent3>
        <a:accent4>
          <a:srgbClr val="DADADA"/>
        </a:accent4>
        <a:accent5>
          <a:srgbClr val="B6CCE1"/>
        </a:accent5>
        <a:accent6>
          <a:srgbClr val="21447F"/>
        </a:accent6>
        <a:hlink>
          <a:srgbClr val="E7F2FF"/>
        </a:hlink>
        <a:folHlink>
          <a:srgbClr val="0518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M62GS&amp;H002 16">
        <a:dk1>
          <a:srgbClr val="003366"/>
        </a:dk1>
        <a:lt1>
          <a:srgbClr val="FFFFFF"/>
        </a:lt1>
        <a:dk2>
          <a:srgbClr val="FFFFFF"/>
        </a:dk2>
        <a:lt2>
          <a:srgbClr val="000000"/>
        </a:lt2>
        <a:accent1>
          <a:srgbClr val="5F9ECA"/>
        </a:accent1>
        <a:accent2>
          <a:srgbClr val="264C8D"/>
        </a:accent2>
        <a:accent3>
          <a:srgbClr val="FFFFFF"/>
        </a:accent3>
        <a:accent4>
          <a:srgbClr val="002A56"/>
        </a:accent4>
        <a:accent5>
          <a:srgbClr val="B6CCE1"/>
        </a:accent5>
        <a:accent6>
          <a:srgbClr val="21447F"/>
        </a:accent6>
        <a:hlink>
          <a:srgbClr val="206F7A"/>
        </a:hlink>
        <a:folHlink>
          <a:srgbClr val="05184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It’s not the design of your template">
  <a:themeElements>
    <a:clrScheme name="1_It’s not the design of your template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135971"/>
      </a:hlink>
      <a:folHlink>
        <a:srgbClr val="99CC00"/>
      </a:folHlink>
    </a:clrScheme>
    <a:fontScheme name="1_It’s not the design of your template">
      <a:majorFont>
        <a:latin typeface="Neo San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It’s not the design of your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’s not the design of your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’s not the design of your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’s not the design of your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’s not the design of your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’s not the design of your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’s not the design of your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13597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FFFFFF"/>
    </a:dk2>
    <a:lt2>
      <a:srgbClr val="000000"/>
    </a:lt2>
    <a:accent1>
      <a:srgbClr val="5F9ECA"/>
    </a:accent1>
    <a:accent2>
      <a:srgbClr val="264C8D"/>
    </a:accent2>
    <a:accent3>
      <a:srgbClr val="FFFFFF"/>
    </a:accent3>
    <a:accent4>
      <a:srgbClr val="DADADA"/>
    </a:accent4>
    <a:accent5>
      <a:srgbClr val="B6CCE1"/>
    </a:accent5>
    <a:accent6>
      <a:srgbClr val="21447F"/>
    </a:accent6>
    <a:hlink>
      <a:srgbClr val="206F7A"/>
    </a:hlink>
    <a:folHlink>
      <a:srgbClr val="05184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m62-glass-bottles</Template>
  <TotalTime>1974</TotalTime>
  <Words>581</Words>
  <Application>Microsoft Office PowerPoint</Application>
  <PresentationFormat>Προβολή στην οθόνη (4:3)</PresentationFormat>
  <Paragraphs>210</Paragraphs>
  <Slides>14</Slides>
  <Notes>7</Notes>
  <HiddenSlides>0</HiddenSlides>
  <MMClips>0</MMClips>
  <ScaleCrop>false</ScaleCrop>
  <HeadingPairs>
    <vt:vector size="4" baseType="variant">
      <vt:variant>
        <vt:lpstr>Θέμα</vt:lpstr>
      </vt:variant>
      <vt:variant>
        <vt:i4>4</vt:i4>
      </vt:variant>
      <vt:variant>
        <vt:lpstr>Τίτλοι διαφανειών</vt:lpstr>
      </vt:variant>
      <vt:variant>
        <vt:i4>14</vt:i4>
      </vt:variant>
    </vt:vector>
  </HeadingPairs>
  <TitlesOfParts>
    <vt:vector size="18" baseType="lpstr">
      <vt:lpstr>m62-glass-bottles</vt:lpstr>
      <vt:lpstr>1_M62GS&amp;H002</vt:lpstr>
      <vt:lpstr>2_M62GS&amp;H002</vt:lpstr>
      <vt:lpstr>1_It’s not the design of your template</vt:lpstr>
      <vt:lpstr>Immunoenzymatic assay ELISA for creating standard titration curve of cytokine PAI1</vt:lpstr>
      <vt:lpstr>Διαφάνεια 2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  <vt:lpstr>Διαφάνεια 10</vt:lpstr>
      <vt:lpstr>Διαφάνεια 11</vt:lpstr>
      <vt:lpstr>Διαφάνεια 12</vt:lpstr>
      <vt:lpstr>Διαφάνεια 13</vt:lpstr>
      <vt:lpstr>Διαφάνεια 14</vt:lpstr>
    </vt:vector>
  </TitlesOfParts>
  <Manager>For 24 hour support call +44 151 259 6262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ELISA project</dc:title>
  <dc:creator>angie</dc:creator>
  <cp:lastModifiedBy>angie</cp:lastModifiedBy>
  <cp:revision>94</cp:revision>
  <dcterms:created xsi:type="dcterms:W3CDTF">2014-11-08T12:02:26Z</dcterms:created>
  <dcterms:modified xsi:type="dcterms:W3CDTF">2015-01-20T16:47:32Z</dcterms:modified>
</cp:coreProperties>
</file>